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5" r:id="rId2"/>
  </p:sldMasterIdLst>
  <p:notesMasterIdLst>
    <p:notesMasterId r:id="rId27"/>
  </p:notesMasterIdLst>
  <p:sldIdLst>
    <p:sldId id="264" r:id="rId3"/>
    <p:sldId id="277" r:id="rId4"/>
    <p:sldId id="260" r:id="rId5"/>
    <p:sldId id="273" r:id="rId6"/>
    <p:sldId id="281" r:id="rId7"/>
    <p:sldId id="261" r:id="rId8"/>
    <p:sldId id="265" r:id="rId9"/>
    <p:sldId id="274" r:id="rId10"/>
    <p:sldId id="275" r:id="rId11"/>
    <p:sldId id="278" r:id="rId12"/>
    <p:sldId id="272" r:id="rId13"/>
    <p:sldId id="279" r:id="rId14"/>
    <p:sldId id="284" r:id="rId15"/>
    <p:sldId id="285" r:id="rId16"/>
    <p:sldId id="286" r:id="rId17"/>
    <p:sldId id="266" r:id="rId18"/>
    <p:sldId id="276" r:id="rId19"/>
    <p:sldId id="267" r:id="rId20"/>
    <p:sldId id="280" r:id="rId21"/>
    <p:sldId id="282" r:id="rId22"/>
    <p:sldId id="283" r:id="rId23"/>
    <p:sldId id="268" r:id="rId24"/>
    <p:sldId id="263" r:id="rId25"/>
    <p:sldId id="259" r:id="rId26"/>
  </p:sldIdLst>
  <p:sldSz cx="9904413" cy="6859588"/>
  <p:notesSz cx="6858000" cy="9144000"/>
  <p:defaultText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p15:clr>
            <a:srgbClr val="A4A3A4"/>
          </p15:clr>
        </p15:guide>
        <p15:guide id="2" orient="horz" pos="935">
          <p15:clr>
            <a:srgbClr val="A4A3A4"/>
          </p15:clr>
        </p15:guide>
        <p15:guide id="3" orient="horz" pos="4320">
          <p15:clr>
            <a:srgbClr val="A4A3A4"/>
          </p15:clr>
        </p15:guide>
        <p15:guide id="4" pos="352">
          <p15:clr>
            <a:srgbClr val="A4A3A4"/>
          </p15:clr>
        </p15:guide>
        <p15:guide id="5" pos="5931">
          <p15:clr>
            <a:srgbClr val="A4A3A4"/>
          </p15:clr>
        </p15:guide>
        <p15:guide id="6" pos="3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673" autoAdjust="0"/>
  </p:normalViewPr>
  <p:slideViewPr>
    <p:cSldViewPr snapToObjects="1">
      <p:cViewPr varScale="1">
        <p:scale>
          <a:sx n="108" d="100"/>
          <a:sy n="108" d="100"/>
        </p:scale>
        <p:origin x="1446" y="108"/>
      </p:cViewPr>
      <p:guideLst>
        <p:guide orient="horz" pos="3929"/>
        <p:guide orient="horz" pos="935"/>
        <p:guide orient="horz" pos="4320"/>
        <p:guide pos="352"/>
        <p:guide pos="5931"/>
        <p:guide pos="307"/>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A7A4B7-16DB-4B3B-89C5-B1EB52F09014}" type="datetimeFigureOut">
              <a:rPr lang="de-DE" smtClean="0"/>
              <a:t>15.11.2024</a:t>
            </a:fld>
            <a:endParaRPr lang="de-DE"/>
          </a:p>
        </p:txBody>
      </p:sp>
      <p:sp>
        <p:nvSpPr>
          <p:cNvPr id="4" name="Folienbildplatzhalter 3"/>
          <p:cNvSpPr>
            <a:spLocks noGrp="1" noRot="1" noChangeAspect="1"/>
          </p:cNvSpPr>
          <p:nvPr>
            <p:ph type="sldImg" idx="2"/>
          </p:nvPr>
        </p:nvSpPr>
        <p:spPr>
          <a:xfrm>
            <a:off x="954088" y="685800"/>
            <a:ext cx="4949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8183F9-236C-4935-8AC2-1CB159C77792}" type="slidenum">
              <a:rPr lang="de-DE" smtClean="0"/>
              <a:t>‹Nr.›</a:t>
            </a:fld>
            <a:endParaRPr lang="de-DE"/>
          </a:p>
        </p:txBody>
      </p:sp>
    </p:spTree>
    <p:extLst>
      <p:ext uri="{BB962C8B-B14F-4D97-AF65-F5344CB8AC3E}">
        <p14:creationId xmlns:p14="http://schemas.microsoft.com/office/powerpoint/2010/main" val="42505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8183F9-236C-4935-8AC2-1CB159C77792}" type="slidenum">
              <a:rPr lang="de-DE" smtClean="0"/>
              <a:t>7</a:t>
            </a:fld>
            <a:endParaRPr lang="de-DE"/>
          </a:p>
        </p:txBody>
      </p:sp>
    </p:spTree>
    <p:extLst>
      <p:ext uri="{BB962C8B-B14F-4D97-AF65-F5344CB8AC3E}">
        <p14:creationId xmlns:p14="http://schemas.microsoft.com/office/powerpoint/2010/main" val="263203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Fatale: Haben Insekten eine künstliche Lichtquelle entdeckt, umfliegen sie sie bis zur völligen Erschöpfung oder sie kollidieren mit der Lampe, werden angesengt und verletzen sich dabei tödlich. Wer vor Erschöpfung zusammengebrochen ist, fällt oft seinen Fressfeinden zum Opfer. Nachtjäger wie Spitzmäuse, Igel, Kröten, Laufkäfer und Spinnen haben mit den erschöpften Insekten leichtes Spiel. Bei Tagesanbruch räumen dann die Vögel unter den noch immer erstarrt verharrenden Insekten auf, die sich an Hauswänden ausruhen oder am Boden liegen. „Ganze Insektenpopulationen können so in der Stadt in kurzer Zeit zusammenbrechen. Das Massensterben der zum Licht gelockten Tiere kann nicht wettgemacht werden. Selbst scheinbar naturnahe Lebensräume in der Stadt verarmen so", beklagt Kai Frobel.</a:t>
            </a:r>
          </a:p>
        </p:txBody>
      </p:sp>
      <p:sp>
        <p:nvSpPr>
          <p:cNvPr id="4" name="Foliennummernplatzhalter 3"/>
          <p:cNvSpPr>
            <a:spLocks noGrp="1"/>
          </p:cNvSpPr>
          <p:nvPr>
            <p:ph type="sldNum" sz="quarter" idx="5"/>
          </p:nvPr>
        </p:nvSpPr>
        <p:spPr/>
        <p:txBody>
          <a:bodyPr/>
          <a:lstStyle/>
          <a:p>
            <a:fld id="{F18183F9-236C-4935-8AC2-1CB159C77792}" type="slidenum">
              <a:rPr lang="de-DE" smtClean="0"/>
              <a:t>8</a:t>
            </a:fld>
            <a:endParaRPr lang="de-DE"/>
          </a:p>
        </p:txBody>
      </p:sp>
    </p:spTree>
    <p:extLst>
      <p:ext uri="{BB962C8B-B14F-4D97-AF65-F5344CB8AC3E}">
        <p14:creationId xmlns:p14="http://schemas.microsoft.com/office/powerpoint/2010/main" val="376325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18183F9-236C-4935-8AC2-1CB159C77792}" type="slidenum">
              <a:rPr lang="de-DE" smtClean="0"/>
              <a:t>9</a:t>
            </a:fld>
            <a:endParaRPr lang="de-DE"/>
          </a:p>
        </p:txBody>
      </p:sp>
    </p:spTree>
    <p:extLst>
      <p:ext uri="{BB962C8B-B14F-4D97-AF65-F5344CB8AC3E}">
        <p14:creationId xmlns:p14="http://schemas.microsoft.com/office/powerpoint/2010/main" val="1714743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pieren 15"/>
          <p:cNvGrpSpPr/>
          <p:nvPr userDrawn="1"/>
        </p:nvGrpSpPr>
        <p:grpSpPr>
          <a:xfrm>
            <a:off x="-1" y="0"/>
            <a:ext cx="9933080" cy="1447221"/>
            <a:chOff x="-1" y="0"/>
            <a:chExt cx="9933080" cy="1447221"/>
          </a:xfrm>
        </p:grpSpPr>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18" name="Grafik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grpSp>
      <p:pic>
        <p:nvPicPr>
          <p:cNvPr id="19" name="Grafik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20"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22"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sp>
        <p:nvSpPr>
          <p:cNvPr id="23" name="Bildplatzhalter 13"/>
          <p:cNvSpPr>
            <a:spLocks noGrp="1"/>
          </p:cNvSpPr>
          <p:nvPr>
            <p:ph type="pic" sz="quarter" idx="14"/>
          </p:nvPr>
        </p:nvSpPr>
        <p:spPr>
          <a:xfrm rot="-120000">
            <a:off x="6311957" y="2725398"/>
            <a:ext cx="3024188" cy="2374900"/>
          </a:xfrm>
          <a:prstGeom prst="rect">
            <a:avLst/>
          </a:prstGeom>
          <a:ln w="889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solidFill>
                  <a:schemeClr val="bg1"/>
                </a:solidFill>
              </a:defRPr>
            </a:lvl1pPr>
          </a:lstStyle>
          <a:p>
            <a:endParaRPr lang="de-DE" dirty="0"/>
          </a:p>
          <a:p>
            <a:r>
              <a:rPr lang="de-DE" dirty="0"/>
              <a:t>Klick auf das Symbol um ein Bild einzufügen</a:t>
            </a:r>
          </a:p>
        </p:txBody>
      </p:sp>
      <p:sp>
        <p:nvSpPr>
          <p:cNvPr id="24"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err="1"/>
              <a:t>rubrik</a:t>
            </a:r>
            <a:endParaRPr lang="de-DE" dirty="0"/>
          </a:p>
        </p:txBody>
      </p:sp>
      <p:sp>
        <p:nvSpPr>
          <p:cNvPr id="25" name="Textplatzhalter 5"/>
          <p:cNvSpPr>
            <a:spLocks noGrp="1"/>
          </p:cNvSpPr>
          <p:nvPr>
            <p:ph type="body" sz="quarter" idx="22" hasCustomPrompt="1"/>
          </p:nvPr>
        </p:nvSpPr>
        <p:spPr>
          <a:xfrm>
            <a:off x="487710" y="189434"/>
            <a:ext cx="7776864" cy="333450"/>
          </a:xfrm>
          <a:prstGeom prst="rect">
            <a:avLst/>
          </a:prstGeom>
        </p:spPr>
        <p:txBody>
          <a:bodyPr anchor="t" anchorCtr="0"/>
          <a:lstStyle>
            <a:lvl1pPr marL="0" indent="0">
              <a:buFontTx/>
              <a:buNone/>
              <a:defRPr lang="de-DE" sz="1800" kern="1200" dirty="0">
                <a:solidFill>
                  <a:schemeClr val="bg1"/>
                </a:solidFill>
                <a:latin typeface="+mj-lt"/>
                <a:ea typeface="+mn-ea"/>
                <a:cs typeface="+mn-cs"/>
              </a:defRPr>
            </a:lvl1pPr>
          </a:lstStyle>
          <a:p>
            <a:r>
              <a:rPr lang="de-DE" dirty="0"/>
              <a:t>BUND Naturschutz</a:t>
            </a:r>
          </a:p>
        </p:txBody>
      </p:sp>
    </p:spTree>
    <p:extLst>
      <p:ext uri="{BB962C8B-B14F-4D97-AF65-F5344CB8AC3E}">
        <p14:creationId xmlns:p14="http://schemas.microsoft.com/office/powerpoint/2010/main" val="205022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ik oder Bild (viel Platz)">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4" y="-2616"/>
            <a:ext cx="9904413" cy="419033"/>
          </a:xfrm>
          <a:prstGeom prst="rect">
            <a:avLst/>
          </a:prstGeom>
        </p:spPr>
      </p:pic>
      <p:sp>
        <p:nvSpPr>
          <p:cNvPr id="5" name="Bildplatzhalter 4"/>
          <p:cNvSpPr>
            <a:spLocks noGrp="1"/>
          </p:cNvSpPr>
          <p:nvPr>
            <p:ph type="pic" sz="quarter" idx="10"/>
          </p:nvPr>
        </p:nvSpPr>
        <p:spPr>
          <a:xfrm>
            <a:off x="558800" y="946150"/>
            <a:ext cx="8856663" cy="5291138"/>
          </a:xfrm>
          <a:prstGeom prst="rect">
            <a:avLst/>
          </a:prstGeom>
        </p:spPr>
        <p:txBody>
          <a:bodyPr/>
          <a:lstStyle>
            <a:lvl1pPr marL="0" indent="0" algn="ctr">
              <a:buFontTx/>
              <a:buNone/>
              <a:defRPr sz="1600" baseline="0"/>
            </a:lvl1pPr>
          </a:lstStyle>
          <a:p>
            <a:endParaRPr lang="de-DE" dirty="0"/>
          </a:p>
          <a:p>
            <a:r>
              <a:rPr lang="de-DE" dirty="0"/>
              <a:t>Klick auf das Symbol,</a:t>
            </a:r>
          </a:p>
          <a:p>
            <a:r>
              <a:rPr lang="de-DE" dirty="0"/>
              <a:t>um z.B. eine Grafik einzufügen</a:t>
            </a:r>
          </a:p>
        </p:txBody>
      </p:sp>
      <p:sp>
        <p:nvSpPr>
          <p:cNvPr id="6" name="Textplatzhalter 5"/>
          <p:cNvSpPr>
            <a:spLocks noGrp="1"/>
          </p:cNvSpPr>
          <p:nvPr>
            <p:ph type="body" sz="quarter" idx="17" hasCustomPrompt="1"/>
          </p:nvPr>
        </p:nvSpPr>
        <p:spPr>
          <a:xfrm>
            <a:off x="485725" y="585611"/>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2410358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8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seite">
    <p:spTree>
      <p:nvGrpSpPr>
        <p:cNvPr id="1" name=""/>
        <p:cNvGrpSpPr/>
        <p:nvPr/>
      </p:nvGrpSpPr>
      <p:grpSpPr>
        <a:xfrm>
          <a:off x="0" y="0"/>
          <a:ext cx="0" cy="0"/>
          <a:chOff x="0" y="0"/>
          <a:chExt cx="0" cy="0"/>
        </a:xfrm>
      </p:grpSpPr>
      <p:pic>
        <p:nvPicPr>
          <p:cNvPr id="2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272" y="957623"/>
            <a:ext cx="9902971" cy="3551738"/>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2" y="4213919"/>
            <a:ext cx="9902972" cy="2645669"/>
          </a:xfrm>
          <a:prstGeom prst="rect">
            <a:avLst/>
          </a:prstGeom>
        </p:spPr>
      </p:pic>
      <p:sp>
        <p:nvSpPr>
          <p:cNvPr id="15" name="Titel 1"/>
          <p:cNvSpPr>
            <a:spLocks noGrp="1"/>
          </p:cNvSpPr>
          <p:nvPr>
            <p:ph type="ctrTitle" hasCustomPrompt="1"/>
          </p:nvPr>
        </p:nvSpPr>
        <p:spPr>
          <a:xfrm>
            <a:off x="487363" y="4653930"/>
            <a:ext cx="8921830" cy="1008112"/>
          </a:xfrm>
          <a:prstGeom prst="rect">
            <a:avLst/>
          </a:prstGeom>
        </p:spPr>
        <p:txBody>
          <a:bodyPr lIns="87417" tIns="43708" rIns="87417" bIns="43708" anchor="b" anchorCtr="0"/>
          <a:lstStyle>
            <a:lvl1pPr algn="l">
              <a:lnSpc>
                <a:spcPct val="90000"/>
              </a:lnSpc>
              <a:defRPr sz="3500" b="1" cap="all" baseline="0">
                <a:solidFill>
                  <a:schemeClr val="bg1"/>
                </a:solidFill>
                <a:latin typeface="+mj-lt"/>
              </a:defRPr>
            </a:lvl1pPr>
          </a:lstStyle>
          <a:p>
            <a:r>
              <a:rPr lang="de-DE" dirty="0"/>
              <a:t>Hier steht der Titel </a:t>
            </a:r>
            <a:br>
              <a:rPr lang="de-DE" dirty="0"/>
            </a:br>
            <a:r>
              <a:rPr lang="de-DE" dirty="0"/>
              <a:t>evtl. auch 2-zeilig</a:t>
            </a:r>
          </a:p>
        </p:txBody>
      </p:sp>
      <p:sp>
        <p:nvSpPr>
          <p:cNvPr id="9" name="Bildplatzhalter 13"/>
          <p:cNvSpPr>
            <a:spLocks noGrp="1"/>
          </p:cNvSpPr>
          <p:nvPr>
            <p:ph type="pic" sz="quarter" idx="14"/>
          </p:nvPr>
        </p:nvSpPr>
        <p:spPr>
          <a:xfrm rot="-120000">
            <a:off x="-246017" y="972942"/>
            <a:ext cx="5054468" cy="343264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baseline="0">
                <a:solidFill>
                  <a:schemeClr val="bg1"/>
                </a:solidFill>
              </a:defRPr>
            </a:lvl1pPr>
          </a:lstStyle>
          <a:p>
            <a:endParaRPr lang="de-DE" dirty="0"/>
          </a:p>
          <a:p>
            <a:r>
              <a:rPr lang="de-DE" dirty="0"/>
              <a:t>Klick auf das Symbol um ein Bild einzufügen</a:t>
            </a:r>
          </a:p>
        </p:txBody>
      </p:sp>
      <p:sp>
        <p:nvSpPr>
          <p:cNvPr id="11" name="Untertitel 2"/>
          <p:cNvSpPr>
            <a:spLocks noGrp="1"/>
          </p:cNvSpPr>
          <p:nvPr>
            <p:ph type="subTitle" idx="1" hasCustomPrompt="1"/>
          </p:nvPr>
        </p:nvSpPr>
        <p:spPr>
          <a:xfrm>
            <a:off x="487363" y="5662042"/>
            <a:ext cx="8928100" cy="935608"/>
          </a:xfrm>
          <a:prstGeom prst="rect">
            <a:avLst/>
          </a:prstGeom>
        </p:spPr>
        <p:txBody>
          <a:bodyPr lIns="87417" tIns="43708" rIns="87417" bIns="43708"/>
          <a:lstStyle>
            <a:lvl1pPr marL="0" indent="0" algn="l">
              <a:lnSpc>
                <a:spcPct val="100000"/>
              </a:lnSpc>
              <a:spcBef>
                <a:spcPts val="0"/>
              </a:spcBef>
              <a:buNone/>
              <a:defRPr sz="2600">
                <a:solidFill>
                  <a:schemeClr val="bg1"/>
                </a:solidFill>
                <a:latin typeface="+mj-lt"/>
              </a:defRPr>
            </a:lvl1pPr>
            <a:lvl2pPr marL="478912" indent="0" algn="ctr">
              <a:buNone/>
              <a:defRPr>
                <a:solidFill>
                  <a:schemeClr val="tx1">
                    <a:tint val="75000"/>
                  </a:schemeClr>
                </a:solidFill>
              </a:defRPr>
            </a:lvl2pPr>
            <a:lvl3pPr marL="957824" indent="0" algn="ctr">
              <a:buNone/>
              <a:defRPr>
                <a:solidFill>
                  <a:schemeClr val="tx1">
                    <a:tint val="75000"/>
                  </a:schemeClr>
                </a:solidFill>
              </a:defRPr>
            </a:lvl3pPr>
            <a:lvl4pPr marL="1436736" indent="0" algn="ctr">
              <a:buNone/>
              <a:defRPr>
                <a:solidFill>
                  <a:schemeClr val="tx1">
                    <a:tint val="75000"/>
                  </a:schemeClr>
                </a:solidFill>
              </a:defRPr>
            </a:lvl4pPr>
            <a:lvl5pPr marL="1915648" indent="0" algn="ctr">
              <a:buNone/>
              <a:defRPr>
                <a:solidFill>
                  <a:schemeClr val="tx1">
                    <a:tint val="75000"/>
                  </a:schemeClr>
                </a:solidFill>
              </a:defRPr>
            </a:lvl5pPr>
            <a:lvl6pPr marL="2394560" indent="0" algn="ctr">
              <a:buNone/>
              <a:defRPr>
                <a:solidFill>
                  <a:schemeClr val="tx1">
                    <a:tint val="75000"/>
                  </a:schemeClr>
                </a:solidFill>
              </a:defRPr>
            </a:lvl6pPr>
            <a:lvl7pPr marL="2873472" indent="0" algn="ctr">
              <a:buNone/>
              <a:defRPr>
                <a:solidFill>
                  <a:schemeClr val="tx1">
                    <a:tint val="75000"/>
                  </a:schemeClr>
                </a:solidFill>
              </a:defRPr>
            </a:lvl7pPr>
            <a:lvl8pPr marL="3352384" indent="0" algn="ctr">
              <a:buNone/>
              <a:defRPr>
                <a:solidFill>
                  <a:schemeClr val="tx1">
                    <a:tint val="75000"/>
                  </a:schemeClr>
                </a:solidFill>
              </a:defRPr>
            </a:lvl8pPr>
            <a:lvl9pPr marL="3831296" indent="0" algn="ctr">
              <a:buNone/>
              <a:defRPr>
                <a:solidFill>
                  <a:schemeClr val="tx1">
                    <a:tint val="75000"/>
                  </a:schemeClr>
                </a:solidFill>
              </a:defRPr>
            </a:lvl9pPr>
          </a:lstStyle>
          <a:p>
            <a:r>
              <a:rPr lang="de-DE" dirty="0"/>
              <a:t>Hier steht der Untertitel</a:t>
            </a:r>
          </a:p>
        </p:txBody>
      </p:sp>
      <p:pic>
        <p:nvPicPr>
          <p:cNvPr id="10" name="Grafik 9"/>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306013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tglied werd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584" r="298"/>
          <a:stretch/>
        </p:blipFill>
        <p:spPr bwMode="auto">
          <a:xfrm>
            <a:off x="0" y="-1"/>
            <a:ext cx="9902971" cy="4639881"/>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pic>
        <p:nvPicPr>
          <p:cNvPr id="5" name="Grafik 4"/>
          <p:cNvPicPr>
            <a:picLocks noChangeAspect="1"/>
          </p:cNvPicPr>
          <p:nvPr userDrawn="1"/>
        </p:nvPicPr>
        <p:blipFill rotWithShape="1">
          <a:blip r:embed="rId4"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314076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hlussfolie ">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568429"/>
            <a:ext cx="9909931" cy="4031653"/>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 y="4213918"/>
            <a:ext cx="9918000" cy="2649298"/>
          </a:xfrm>
          <a:prstGeom prst="rect">
            <a:avLst/>
          </a:prstGeom>
        </p:spPr>
      </p:pic>
      <p:pic>
        <p:nvPicPr>
          <p:cNvPr id="14" name="Grafik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22"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23"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2732726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chlussfolie alternativ">
    <p:spTree>
      <p:nvGrpSpPr>
        <p:cNvPr id="1" name=""/>
        <p:cNvGrpSpPr/>
        <p:nvPr/>
      </p:nvGrpSpPr>
      <p:grpSpPr>
        <a:xfrm>
          <a:off x="0" y="0"/>
          <a:ext cx="0" cy="0"/>
          <a:chOff x="0" y="0"/>
          <a:chExt cx="0" cy="0"/>
        </a:xfrm>
      </p:grpSpPr>
      <p:pic>
        <p:nvPicPr>
          <p:cNvPr id="18"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720" t="23472" r="-118" b="23472"/>
          <a:stretch/>
        </p:blipFill>
        <p:spPr bwMode="auto">
          <a:xfrm>
            <a:off x="-1" y="957071"/>
            <a:ext cx="9920759" cy="355284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pic>
        <p:nvPicPr>
          <p:cNvPr id="8" name="Grafik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4213919"/>
            <a:ext cx="9902972" cy="2645669"/>
          </a:xfrm>
          <a:prstGeom prst="rect">
            <a:avLst/>
          </a:prstGeom>
        </p:spPr>
      </p:pic>
      <p:sp>
        <p:nvSpPr>
          <p:cNvPr id="16" name="Titel 1"/>
          <p:cNvSpPr txBox="1">
            <a:spLocks/>
          </p:cNvSpPr>
          <p:nvPr userDrawn="1"/>
        </p:nvSpPr>
        <p:spPr>
          <a:xfrm>
            <a:off x="1783854" y="4941962"/>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0" i="1" cap="none" baseline="0" dirty="0">
                <a:solidFill>
                  <a:schemeClr val="bg1"/>
                </a:solidFill>
                <a:latin typeface="+mj-lt"/>
              </a:rPr>
              <a:t>für Mensch und Natur</a:t>
            </a:r>
          </a:p>
        </p:txBody>
      </p:sp>
      <p:sp>
        <p:nvSpPr>
          <p:cNvPr id="17" name="Titel 1"/>
          <p:cNvSpPr txBox="1">
            <a:spLocks/>
          </p:cNvSpPr>
          <p:nvPr userDrawn="1"/>
        </p:nvSpPr>
        <p:spPr>
          <a:xfrm>
            <a:off x="487710" y="4437906"/>
            <a:ext cx="3960440" cy="576064"/>
          </a:xfrm>
          <a:prstGeom prst="rect">
            <a:avLst/>
          </a:prstGeom>
        </p:spPr>
        <p:txBody>
          <a:bodyPr lIns="87417" tIns="43708" rIns="87417" bIns="43708" anchor="b" anchorCtr="0"/>
          <a:lstStyle>
            <a:lvl1pPr algn="l" defTabSz="957824" rtl="0" eaLnBrk="1" latinLnBrk="0" hangingPunct="1">
              <a:lnSpc>
                <a:spcPct val="90000"/>
              </a:lnSpc>
              <a:spcBef>
                <a:spcPct val="0"/>
              </a:spcBef>
              <a:buNone/>
              <a:defRPr sz="3200" b="1" kern="1200" cap="all" baseline="0">
                <a:solidFill>
                  <a:schemeClr val="bg2"/>
                </a:solidFill>
                <a:latin typeface="MetaLF" pitchFamily="34" charset="0"/>
                <a:ea typeface="+mj-ea"/>
                <a:cs typeface="+mj-cs"/>
              </a:defRPr>
            </a:lvl1pPr>
          </a:lstStyle>
          <a:p>
            <a:r>
              <a:rPr lang="de-DE" b="1" i="0" cap="none" baseline="0" dirty="0">
                <a:solidFill>
                  <a:schemeClr val="bg1"/>
                </a:solidFill>
                <a:latin typeface="+mj-lt"/>
              </a:rPr>
              <a:t>In Bayern aktiv</a:t>
            </a:r>
          </a:p>
        </p:txBody>
      </p:sp>
      <p:pic>
        <p:nvPicPr>
          <p:cNvPr id="9" name="Grafik 8"/>
          <p:cNvPicPr>
            <a:picLocks noChangeAspect="1"/>
          </p:cNvPicPr>
          <p:nvPr userDrawn="1"/>
        </p:nvPicPr>
        <p:blipFill rotWithShape="1">
          <a:blip r:embed="rId5" cstate="print">
            <a:extLst>
              <a:ext uri="{28A0092B-C50C-407E-A947-70E740481C1C}">
                <a14:useLocalDpi xmlns:a14="http://schemas.microsoft.com/office/drawing/2010/main" val="0"/>
              </a:ext>
            </a:extLst>
          </a:blip>
          <a:srcRect t="12382"/>
          <a:stretch/>
        </p:blipFill>
        <p:spPr>
          <a:xfrm>
            <a:off x="8281344" y="0"/>
            <a:ext cx="1651735" cy="1447221"/>
          </a:xfrm>
          <a:prstGeom prst="rect">
            <a:avLst/>
          </a:prstGeom>
        </p:spPr>
      </p:pic>
    </p:spTree>
    <p:extLst>
      <p:ext uri="{BB962C8B-B14F-4D97-AF65-F5344CB8AC3E}">
        <p14:creationId xmlns:p14="http://schemas.microsoft.com/office/powerpoint/2010/main" val="192747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großes Bild">
    <p:spTree>
      <p:nvGrpSpPr>
        <p:cNvPr id="1" name=""/>
        <p:cNvGrpSpPr/>
        <p:nvPr/>
      </p:nvGrpSpPr>
      <p:grpSpPr>
        <a:xfrm>
          <a:off x="0" y="0"/>
          <a:ext cx="0" cy="0"/>
          <a:chOff x="0" y="0"/>
          <a:chExt cx="0" cy="0"/>
        </a:xfrm>
      </p:grpSpPr>
      <p:sp>
        <p:nvSpPr>
          <p:cNvPr id="14" name="Bildplatzhalter 13"/>
          <p:cNvSpPr>
            <a:spLocks noGrp="1"/>
          </p:cNvSpPr>
          <p:nvPr>
            <p:ph type="pic" sz="quarter" idx="14"/>
          </p:nvPr>
        </p:nvSpPr>
        <p:spPr>
          <a:xfrm rot="-120000">
            <a:off x="-296764" y="1451528"/>
            <a:ext cx="4014195" cy="3993326"/>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5" name="Textplatzhalter 24"/>
          <p:cNvSpPr>
            <a:spLocks noGrp="1"/>
          </p:cNvSpPr>
          <p:nvPr>
            <p:ph type="body" sz="quarter" idx="19" hasCustomPrompt="1"/>
          </p:nvPr>
        </p:nvSpPr>
        <p:spPr>
          <a:xfrm>
            <a:off x="487363" y="5734051"/>
            <a:ext cx="3316284"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 ein oder mehrzeilig.</a:t>
            </a:r>
          </a:p>
        </p:txBody>
      </p:sp>
      <p:pic>
        <p:nvPicPr>
          <p:cNvPr id="26" name="Grafik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30"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3" name="Textplatzhalter 2"/>
          <p:cNvSpPr>
            <a:spLocks noGrp="1"/>
          </p:cNvSpPr>
          <p:nvPr>
            <p:ph type="body" sz="quarter" idx="20"/>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3" name="Textplatzhalter 5"/>
          <p:cNvSpPr>
            <a:spLocks noGrp="1"/>
          </p:cNvSpPr>
          <p:nvPr>
            <p:ph type="body" sz="quarter" idx="21" hasCustomPrompt="1"/>
          </p:nvPr>
        </p:nvSpPr>
        <p:spPr>
          <a:xfrm>
            <a:off x="487710"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27"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2306492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kleine Bilder">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9" name="Bildplatzhalter 13"/>
          <p:cNvSpPr>
            <a:spLocks noGrp="1"/>
          </p:cNvSpPr>
          <p:nvPr>
            <p:ph type="pic" sz="quarter" idx="14"/>
          </p:nvPr>
        </p:nvSpPr>
        <p:spPr>
          <a:xfrm rot="-120000">
            <a:off x="525283" y="138733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6" name="Bildplatzhalter 13"/>
          <p:cNvSpPr>
            <a:spLocks noGrp="1"/>
          </p:cNvSpPr>
          <p:nvPr>
            <p:ph type="pic" sz="quarter" idx="20"/>
          </p:nvPr>
        </p:nvSpPr>
        <p:spPr>
          <a:xfrm rot="60000">
            <a:off x="1475807" y="2513760"/>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7" name="Bildplatzhalter 13"/>
          <p:cNvSpPr>
            <a:spLocks noGrp="1"/>
          </p:cNvSpPr>
          <p:nvPr>
            <p:ph type="pic" sz="quarter" idx="21"/>
          </p:nvPr>
        </p:nvSpPr>
        <p:spPr>
          <a:xfrm>
            <a:off x="418782" y="3861842"/>
            <a:ext cx="2314220" cy="1634325"/>
          </a:xfrm>
          <a:prstGeom prst="rect">
            <a:avLst/>
          </a:prstGeom>
          <a:ln w="101600">
            <a:solidFill>
              <a:schemeClr val="bg1"/>
            </a:solidFill>
            <a:miter lim="800000"/>
          </a:ln>
          <a:effectLst>
            <a:outerShdw blurRad="63500" algn="ctr" rotWithShape="0">
              <a:prstClr val="black">
                <a:alpha val="40000"/>
              </a:prstClr>
            </a:outerShdw>
          </a:effectLst>
        </p:spPr>
        <p:txBody>
          <a:bodyPr/>
          <a:lstStyle>
            <a:lvl1pPr marL="0" indent="0" algn="ctr">
              <a:buFontTx/>
              <a:buNone/>
              <a:defRPr sz="1600"/>
            </a:lvl1pPr>
          </a:lstStyle>
          <a:p>
            <a:endParaRPr lang="de-DE" dirty="0"/>
          </a:p>
          <a:p>
            <a:r>
              <a:rPr lang="de-DE" dirty="0"/>
              <a:t>Klick auf das Symbol,</a:t>
            </a:r>
          </a:p>
          <a:p>
            <a:r>
              <a:rPr lang="de-DE" dirty="0"/>
              <a:t>um ein Bild einzufügen</a:t>
            </a:r>
          </a:p>
        </p:txBody>
      </p:sp>
      <p:sp>
        <p:nvSpPr>
          <p:cNvPr id="28" name="Textplatzhalter 24"/>
          <p:cNvSpPr>
            <a:spLocks noGrp="1"/>
          </p:cNvSpPr>
          <p:nvPr>
            <p:ph type="body" sz="quarter" idx="19" hasCustomPrompt="1"/>
          </p:nvPr>
        </p:nvSpPr>
        <p:spPr>
          <a:xfrm>
            <a:off x="487710" y="5592068"/>
            <a:ext cx="2393530" cy="503238"/>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29" name="Textplatzhalter 24"/>
          <p:cNvSpPr>
            <a:spLocks noGrp="1"/>
          </p:cNvSpPr>
          <p:nvPr>
            <p:ph type="body" sz="quarter" idx="22" hasCustomPrompt="1"/>
          </p:nvPr>
        </p:nvSpPr>
        <p:spPr>
          <a:xfrm>
            <a:off x="2890999" y="4293890"/>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30" name="Textplatzhalter 24"/>
          <p:cNvSpPr>
            <a:spLocks noGrp="1"/>
          </p:cNvSpPr>
          <p:nvPr>
            <p:ph type="body" sz="quarter" idx="23" hasCustomPrompt="1"/>
          </p:nvPr>
        </p:nvSpPr>
        <p:spPr>
          <a:xfrm>
            <a:off x="2890999" y="1269554"/>
            <a:ext cx="1269120" cy="1080120"/>
          </a:xfrm>
          <a:prstGeom prst="rect">
            <a:avLst/>
          </a:prstGeom>
        </p:spPr>
        <p:txBody>
          <a:bodyPr/>
          <a:lstStyle>
            <a:lvl1pPr marL="0" indent="0">
              <a:buFontTx/>
              <a:buNone/>
              <a:defRPr sz="1500" i="1" baseline="0">
                <a:solidFill>
                  <a:schemeClr val="tx1">
                    <a:lumMod val="50000"/>
                  </a:schemeClr>
                </a:solidFill>
              </a:defRPr>
            </a:lvl1pPr>
          </a:lstStyle>
          <a:p>
            <a:pPr lvl="0"/>
            <a:r>
              <a:rPr lang="de-DE" dirty="0"/>
              <a:t>Hier könnte eine Bild-unterschrift stehen.</a:t>
            </a:r>
          </a:p>
        </p:txBody>
      </p:sp>
      <p:sp>
        <p:nvSpPr>
          <p:cNvPr id="13" name="Textplatzhalter 5"/>
          <p:cNvSpPr>
            <a:spLocks noGrp="1"/>
          </p:cNvSpPr>
          <p:nvPr>
            <p:ph type="body" sz="quarter" idx="17" hasCustomPrompt="1"/>
          </p:nvPr>
        </p:nvSpPr>
        <p:spPr>
          <a:xfrm>
            <a:off x="4232275" y="1484313"/>
            <a:ext cx="5183188"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232275" y="1845618"/>
            <a:ext cx="5183188"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15" name="Textplatzhalter 5"/>
          <p:cNvSpPr>
            <a:spLocks noGrp="1"/>
          </p:cNvSpPr>
          <p:nvPr>
            <p:ph type="body" sz="quarter" idx="25"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55055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13" name="Textplatzhalter 5"/>
          <p:cNvSpPr>
            <a:spLocks noGrp="1"/>
          </p:cNvSpPr>
          <p:nvPr>
            <p:ph type="body" sz="quarter" idx="17" hasCustomPrompt="1"/>
          </p:nvPr>
        </p:nvSpPr>
        <p:spPr>
          <a:xfrm>
            <a:off x="485725" y="1484313"/>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
        <p:nvSpPr>
          <p:cNvPr id="14" name="Textplatzhalter 2"/>
          <p:cNvSpPr>
            <a:spLocks noGrp="1"/>
          </p:cNvSpPr>
          <p:nvPr>
            <p:ph type="body" sz="quarter" idx="24"/>
          </p:nvPr>
        </p:nvSpPr>
        <p:spPr>
          <a:xfrm>
            <a:off x="487363" y="1845618"/>
            <a:ext cx="7057131" cy="4391670"/>
          </a:xfrm>
          <a:prstGeom prst="rect">
            <a:avLst/>
          </a:prstGeom>
        </p:spPr>
        <p:txBody>
          <a:bodyPr/>
          <a:lstStyle>
            <a:lvl1pPr marL="180975" indent="-180975">
              <a:lnSpc>
                <a:spcPct val="100000"/>
              </a:lnSpc>
              <a:spcBef>
                <a:spcPts val="0"/>
              </a:spcBef>
              <a:spcAft>
                <a:spcPts val="300"/>
              </a:spcAft>
              <a:buClr>
                <a:schemeClr val="bg2">
                  <a:lumMod val="50000"/>
                </a:schemeClr>
              </a:buClr>
              <a:defRPr sz="1900"/>
            </a:lvl1pPr>
            <a:lvl2pPr marL="361950" indent="-180975">
              <a:lnSpc>
                <a:spcPct val="100000"/>
              </a:lnSpc>
              <a:spcBef>
                <a:spcPts val="0"/>
              </a:spcBef>
              <a:spcAft>
                <a:spcPts val="300"/>
              </a:spcAft>
              <a:buFont typeface="Arial" pitchFamily="34" charset="0"/>
              <a:buChar char="•"/>
              <a:defRPr sz="1500"/>
            </a:lvl2pPr>
          </a:lstStyle>
          <a:p>
            <a:pPr lvl="0"/>
            <a:r>
              <a:rPr lang="de-DE" dirty="0"/>
              <a:t>Textmasterformat bearbeiten</a:t>
            </a:r>
          </a:p>
          <a:p>
            <a:pPr lvl="1"/>
            <a:r>
              <a:rPr lang="de-DE" dirty="0"/>
              <a:t>Zweite Ebene</a:t>
            </a:r>
          </a:p>
        </p:txBody>
      </p:sp>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Tree>
    <p:extLst>
      <p:ext uri="{BB962C8B-B14F-4D97-AF65-F5344CB8AC3E}">
        <p14:creationId xmlns:p14="http://schemas.microsoft.com/office/powerpoint/2010/main" val="3870477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pic>
        <p:nvPicPr>
          <p:cNvPr id="34" name="Grafik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904413" cy="1143520"/>
          </a:xfrm>
          <a:prstGeom prst="rect">
            <a:avLst/>
          </a:prstGeom>
        </p:spPr>
      </p:pic>
      <p:sp>
        <p:nvSpPr>
          <p:cNvPr id="7" name="Textplatzhalter 5"/>
          <p:cNvSpPr>
            <a:spLocks noGrp="1"/>
          </p:cNvSpPr>
          <p:nvPr>
            <p:ph type="body" sz="quarter" idx="21" hasCustomPrompt="1"/>
          </p:nvPr>
        </p:nvSpPr>
        <p:spPr>
          <a:xfrm>
            <a:off x="485724" y="-7540"/>
            <a:ext cx="8929739" cy="981522"/>
          </a:xfrm>
          <a:prstGeom prst="rect">
            <a:avLst/>
          </a:prstGeom>
        </p:spPr>
        <p:txBody>
          <a:bodyPr anchor="b" anchorCtr="0"/>
          <a:lstStyle>
            <a:lvl1pPr marL="0" indent="0">
              <a:buFontTx/>
              <a:buNone/>
              <a:defRPr sz="2800" b="1" cap="all" baseline="0">
                <a:solidFill>
                  <a:schemeClr val="bg1"/>
                </a:solidFill>
              </a:defRPr>
            </a:lvl1pPr>
          </a:lstStyle>
          <a:p>
            <a:r>
              <a:rPr lang="de-DE" dirty="0"/>
              <a:t>Hier steht die Überschrift</a:t>
            </a:r>
          </a:p>
        </p:txBody>
      </p:sp>
      <p:sp>
        <p:nvSpPr>
          <p:cNvPr id="33" name="Untertitel 2"/>
          <p:cNvSpPr txBox="1">
            <a:spLocks/>
          </p:cNvSpPr>
          <p:nvPr userDrawn="1"/>
        </p:nvSpPr>
        <p:spPr>
          <a:xfrm>
            <a:off x="486963" y="189434"/>
            <a:ext cx="8957100" cy="360040"/>
          </a:xfrm>
          <a:prstGeom prst="rect">
            <a:avLst/>
          </a:prstGeom>
        </p:spPr>
        <p:txBody>
          <a:bodyPr lIns="87417" tIns="43708" rIns="87417" bIns="43708"/>
          <a:lstStyle>
            <a:lvl1pPr marL="0" indent="0" algn="l" defTabSz="957824" rtl="0" eaLnBrk="1" latinLnBrk="0" hangingPunct="1">
              <a:spcBef>
                <a:spcPct val="20000"/>
              </a:spcBef>
              <a:buFont typeface="Arial" pitchFamily="34" charset="0"/>
              <a:buNone/>
              <a:defRPr sz="1800" kern="1200">
                <a:solidFill>
                  <a:schemeClr val="bg2"/>
                </a:solidFill>
                <a:latin typeface="+mj-lt"/>
                <a:ea typeface="+mn-ea"/>
                <a:cs typeface="+mn-cs"/>
              </a:defRPr>
            </a:lvl1pPr>
            <a:lvl2pPr marL="478912" indent="0" algn="ctr" defTabSz="957824" rtl="0" eaLnBrk="1" latinLnBrk="0" hangingPunct="1">
              <a:spcBef>
                <a:spcPct val="20000"/>
              </a:spcBef>
              <a:buFont typeface="Arial" pitchFamily="34" charset="0"/>
              <a:buNone/>
              <a:defRPr sz="3000" kern="1200">
                <a:solidFill>
                  <a:schemeClr val="tx1">
                    <a:tint val="75000"/>
                  </a:schemeClr>
                </a:solidFill>
                <a:latin typeface="+mn-lt"/>
                <a:ea typeface="+mn-ea"/>
                <a:cs typeface="+mn-cs"/>
              </a:defRPr>
            </a:lvl2pPr>
            <a:lvl3pPr marL="957824" indent="0" algn="ctr" defTabSz="957824" rtl="0" eaLnBrk="1" latinLnBrk="0" hangingPunct="1">
              <a:spcBef>
                <a:spcPct val="20000"/>
              </a:spcBef>
              <a:buFont typeface="Arial" pitchFamily="34" charset="0"/>
              <a:buNone/>
              <a:defRPr sz="2500" kern="1200">
                <a:solidFill>
                  <a:schemeClr val="tx1">
                    <a:tint val="75000"/>
                  </a:schemeClr>
                </a:solidFill>
                <a:latin typeface="+mn-lt"/>
                <a:ea typeface="+mn-ea"/>
                <a:cs typeface="+mn-cs"/>
              </a:defRPr>
            </a:lvl3pPr>
            <a:lvl4pPr marL="143673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4pPr>
            <a:lvl5pPr marL="1915648"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5pPr>
            <a:lvl6pPr marL="2394560"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873472"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352384"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831296" indent="0" algn="ctr" defTabSz="95782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de-DE" dirty="0">
                <a:solidFill>
                  <a:schemeClr val="bg1"/>
                </a:solidFill>
              </a:rPr>
              <a:t>BUND Naturschutz in Bayern</a:t>
            </a:r>
          </a:p>
        </p:txBody>
      </p:sp>
      <p:sp>
        <p:nvSpPr>
          <p:cNvPr id="8" name="Textplatzhalter 5"/>
          <p:cNvSpPr>
            <a:spLocks noGrp="1"/>
          </p:cNvSpPr>
          <p:nvPr>
            <p:ph type="body" sz="quarter" idx="17" hasCustomPrompt="1"/>
          </p:nvPr>
        </p:nvSpPr>
        <p:spPr>
          <a:xfrm>
            <a:off x="485725" y="1123008"/>
            <a:ext cx="7058770" cy="361305"/>
          </a:xfrm>
          <a:prstGeom prst="rect">
            <a:avLst/>
          </a:prstGeom>
        </p:spPr>
        <p:txBody>
          <a:bodyPr anchor="t" anchorCtr="0"/>
          <a:lstStyle>
            <a:lvl1pPr marL="0" indent="0">
              <a:lnSpc>
                <a:spcPct val="90000"/>
              </a:lnSpc>
              <a:spcBef>
                <a:spcPts val="0"/>
              </a:spcBef>
              <a:buFontTx/>
              <a:buNone/>
              <a:defRPr sz="2100" b="1" cap="all" baseline="0">
                <a:solidFill>
                  <a:schemeClr val="bg2">
                    <a:lumMod val="50000"/>
                  </a:schemeClr>
                </a:solidFill>
                <a:latin typeface="+mj-lt"/>
              </a:defRPr>
            </a:lvl1pPr>
            <a:lvl3pPr marL="177800" indent="-177800" defTabSz="360000">
              <a:buClr>
                <a:schemeClr val="accent4"/>
              </a:buClr>
              <a:defRPr sz="1900" baseline="0">
                <a:solidFill>
                  <a:schemeClr val="tx1">
                    <a:lumMod val="50000"/>
                  </a:schemeClr>
                </a:solidFill>
                <a:latin typeface="MetaLF" pitchFamily="34" charset="0"/>
              </a:defRPr>
            </a:lvl3pPr>
            <a:lvl4pPr marL="177800" indent="0">
              <a:buFontTx/>
              <a:buNone/>
              <a:defRPr sz="1500" baseline="0">
                <a:solidFill>
                  <a:schemeClr val="tx1">
                    <a:lumMod val="50000"/>
                  </a:schemeClr>
                </a:solidFill>
                <a:latin typeface="MetaLF" pitchFamily="34" charset="0"/>
              </a:defRPr>
            </a:lvl4pPr>
            <a:lvl5pPr>
              <a:defRPr>
                <a:latin typeface="MetaLF" pitchFamily="34" charset="0"/>
              </a:defRPr>
            </a:lvl5pPr>
          </a:lstStyle>
          <a:p>
            <a:pPr lvl="0"/>
            <a:r>
              <a:rPr lang="de-DE" dirty="0"/>
              <a:t>Zwischenüberschrift durch klicken</a:t>
            </a:r>
          </a:p>
        </p:txBody>
      </p:sp>
    </p:spTree>
    <p:extLst>
      <p:ext uri="{BB962C8B-B14F-4D97-AF65-F5344CB8AC3E}">
        <p14:creationId xmlns:p14="http://schemas.microsoft.com/office/powerpoint/2010/main" val="17509507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378161"/>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5" r:id="rId3"/>
    <p:sldLayoutId id="2147483654" r:id="rId4"/>
    <p:sldLayoutId id="2147483674" r:id="rId5"/>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5" y="6475539"/>
            <a:ext cx="9904957" cy="384049"/>
          </a:xfrm>
          <a:prstGeom prst="rect">
            <a:avLst/>
          </a:prstGeom>
        </p:spPr>
      </p:pic>
      <p:sp>
        <p:nvSpPr>
          <p:cNvPr id="10" name="Foliennummernplatzhalter 5"/>
          <p:cNvSpPr txBox="1">
            <a:spLocks/>
          </p:cNvSpPr>
          <p:nvPr userDrawn="1"/>
        </p:nvSpPr>
        <p:spPr>
          <a:xfrm>
            <a:off x="7104063" y="6520918"/>
            <a:ext cx="2311400" cy="346210"/>
          </a:xfrm>
          <a:prstGeom prst="rect">
            <a:avLst/>
          </a:prstGeom>
        </p:spPr>
        <p:txBody>
          <a:bodyPr vert="horz" lIns="91440" tIns="45720" rIns="91440" bIns="45720" rtlCol="0" anchor="ctr"/>
          <a:lstStyle>
            <a:defPPr>
              <a:defRPr lang="de-DE"/>
            </a:defPPr>
            <a:lvl1pPr marL="0" algn="r" defTabSz="957824" rtl="0" eaLnBrk="1" latinLnBrk="0" hangingPunct="1">
              <a:defRPr sz="1200" kern="1200">
                <a:solidFill>
                  <a:schemeClr val="tx1">
                    <a:tint val="75000"/>
                  </a:schemeClr>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a:lstStyle>
          <a:p>
            <a:fld id="{600789E9-ECF5-4DCF-A7DA-1663C8FD6CF6}" type="slidenum">
              <a:rPr lang="de-DE" smtClean="0">
                <a:solidFill>
                  <a:schemeClr val="bg2"/>
                </a:solidFill>
              </a:rPr>
              <a:pPr/>
              <a:t>‹Nr.›</a:t>
            </a:fld>
            <a:endParaRPr lang="de-DE" dirty="0">
              <a:solidFill>
                <a:schemeClr val="bg2"/>
              </a:solidFill>
            </a:endParaRPr>
          </a:p>
        </p:txBody>
      </p:sp>
      <p:pic>
        <p:nvPicPr>
          <p:cNvPr id="12" name="Grafik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73291" y="6626721"/>
            <a:ext cx="158497" cy="124969"/>
          </a:xfrm>
          <a:prstGeom prst="rect">
            <a:avLst/>
          </a:prstGeom>
        </p:spPr>
      </p:pic>
      <p:sp>
        <p:nvSpPr>
          <p:cNvPr id="13" name="Textfeld 12"/>
          <p:cNvSpPr txBox="1"/>
          <p:nvPr userDrawn="1"/>
        </p:nvSpPr>
        <p:spPr>
          <a:xfrm>
            <a:off x="702759" y="6526138"/>
            <a:ext cx="2881295" cy="276999"/>
          </a:xfrm>
          <a:prstGeom prst="rect">
            <a:avLst/>
          </a:prstGeom>
          <a:noFill/>
        </p:spPr>
        <p:txBody>
          <a:bodyPr wrap="square" rtlCol="0">
            <a:spAutoFit/>
          </a:bodyPr>
          <a:lstStyle/>
          <a:p>
            <a:pPr marL="0" marR="0" indent="0" algn="l" defTabSz="957824" rtl="0" eaLnBrk="1" fontAlgn="auto" latinLnBrk="0" hangingPunct="1">
              <a:lnSpc>
                <a:spcPct val="100000"/>
              </a:lnSpc>
              <a:spcBef>
                <a:spcPts val="0"/>
              </a:spcBef>
              <a:spcAft>
                <a:spcPts val="0"/>
              </a:spcAft>
              <a:buClrTx/>
              <a:buSzTx/>
              <a:buFontTx/>
              <a:buNone/>
              <a:tabLst/>
              <a:defRPr/>
            </a:pPr>
            <a:r>
              <a:rPr lang="de-DE" sz="1200" b="1" dirty="0">
                <a:solidFill>
                  <a:schemeClr val="bg1"/>
                </a:solidFill>
              </a:rPr>
              <a:t>www.bund-naturschutz.de</a:t>
            </a:r>
          </a:p>
        </p:txBody>
      </p:sp>
    </p:spTree>
    <p:extLst>
      <p:ext uri="{BB962C8B-B14F-4D97-AF65-F5344CB8AC3E}">
        <p14:creationId xmlns:p14="http://schemas.microsoft.com/office/powerpoint/2010/main" val="674178562"/>
      </p:ext>
    </p:extLst>
  </p:cSld>
  <p:clrMap bg1="lt1" tx1="dk1" bg2="lt2" tx2="dk2" accent1="accent1" accent2="accent2" accent3="accent3" accent4="accent4" accent5="accent5" accent6="accent6" hlink="hlink" folHlink="folHlink"/>
  <p:sldLayoutIdLst>
    <p:sldLayoutId id="2147483656" r:id="rId1"/>
    <p:sldLayoutId id="2147483669" r:id="rId2"/>
    <p:sldLayoutId id="2147483673" r:id="rId3"/>
    <p:sldLayoutId id="2147483677" r:id="rId4"/>
    <p:sldLayoutId id="2147483672" r:id="rId5"/>
    <p:sldLayoutId id="2147483676" r:id="rId6"/>
  </p:sldLayoutIdLst>
  <p:txStyles>
    <p:titleStyle>
      <a:lvl1pPr algn="ctr" defTabSz="957824" rtl="0" eaLnBrk="1" latinLnBrk="0" hangingPunct="1">
        <a:spcBef>
          <a:spcPct val="0"/>
        </a:spcBef>
        <a:buNone/>
        <a:defRPr sz="4600" kern="1200">
          <a:solidFill>
            <a:schemeClr val="tx1"/>
          </a:solidFill>
          <a:latin typeface="+mj-lt"/>
          <a:ea typeface="+mj-ea"/>
          <a:cs typeface="+mj-cs"/>
        </a:defRPr>
      </a:lvl1pPr>
    </p:titleStyle>
    <p:bodyStyle>
      <a:lvl1pPr marL="359184" indent="-359184" algn="l" defTabSz="957824"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78232" indent="-299320" algn="l" defTabSz="957824" rtl="0" eaLnBrk="1" latinLnBrk="0" hangingPunct="1">
        <a:spcBef>
          <a:spcPct val="20000"/>
        </a:spcBef>
        <a:buFont typeface="Arial" pitchFamily="34" charset="0"/>
        <a:buChar char="–"/>
        <a:defRPr sz="30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de-DE"/>
      </a:defPPr>
      <a:lvl1pPr marL="0" algn="l" defTabSz="957824" rtl="0" eaLnBrk="1" latinLnBrk="0" hangingPunct="1">
        <a:defRPr sz="1900" kern="1200">
          <a:solidFill>
            <a:schemeClr val="tx1"/>
          </a:solidFill>
          <a:latin typeface="+mn-lt"/>
          <a:ea typeface="+mn-ea"/>
          <a:cs typeface="+mn-cs"/>
        </a:defRPr>
      </a:lvl1pPr>
      <a:lvl2pPr marL="478912" algn="l" defTabSz="957824" rtl="0" eaLnBrk="1" latinLnBrk="0" hangingPunct="1">
        <a:defRPr sz="1900" kern="1200">
          <a:solidFill>
            <a:schemeClr val="tx1"/>
          </a:solidFill>
          <a:latin typeface="+mn-lt"/>
          <a:ea typeface="+mn-ea"/>
          <a:cs typeface="+mn-cs"/>
        </a:defRPr>
      </a:lvl2pPr>
      <a:lvl3pPr marL="957824" algn="l" defTabSz="957824" rtl="0" eaLnBrk="1" latinLnBrk="0" hangingPunct="1">
        <a:defRPr sz="1900" kern="1200">
          <a:solidFill>
            <a:schemeClr val="tx1"/>
          </a:solidFill>
          <a:latin typeface="+mn-lt"/>
          <a:ea typeface="+mn-ea"/>
          <a:cs typeface="+mn-cs"/>
        </a:defRPr>
      </a:lvl3pPr>
      <a:lvl4pPr marL="1436736" algn="l" defTabSz="957824" rtl="0" eaLnBrk="1" latinLnBrk="0" hangingPunct="1">
        <a:defRPr sz="1900" kern="1200">
          <a:solidFill>
            <a:schemeClr val="tx1"/>
          </a:solidFill>
          <a:latin typeface="+mn-lt"/>
          <a:ea typeface="+mn-ea"/>
          <a:cs typeface="+mn-cs"/>
        </a:defRPr>
      </a:lvl4pPr>
      <a:lvl5pPr marL="1915648" algn="l" defTabSz="957824" rtl="0" eaLnBrk="1" latinLnBrk="0" hangingPunct="1">
        <a:defRPr sz="1900" kern="1200">
          <a:solidFill>
            <a:schemeClr val="tx1"/>
          </a:solidFill>
          <a:latin typeface="+mn-lt"/>
          <a:ea typeface="+mn-ea"/>
          <a:cs typeface="+mn-cs"/>
        </a:defRPr>
      </a:lvl5pPr>
      <a:lvl6pPr marL="2394560" algn="l" defTabSz="957824" rtl="0" eaLnBrk="1" latinLnBrk="0" hangingPunct="1">
        <a:defRPr sz="1900" kern="1200">
          <a:solidFill>
            <a:schemeClr val="tx1"/>
          </a:solidFill>
          <a:latin typeface="+mn-lt"/>
          <a:ea typeface="+mn-ea"/>
          <a:cs typeface="+mn-cs"/>
        </a:defRPr>
      </a:lvl6pPr>
      <a:lvl7pPr marL="2873472" algn="l" defTabSz="957824" rtl="0" eaLnBrk="1" latinLnBrk="0" hangingPunct="1">
        <a:defRPr sz="1900" kern="1200">
          <a:solidFill>
            <a:schemeClr val="tx1"/>
          </a:solidFill>
          <a:latin typeface="+mn-lt"/>
          <a:ea typeface="+mn-ea"/>
          <a:cs typeface="+mn-cs"/>
        </a:defRPr>
      </a:lvl7pPr>
      <a:lvl8pPr marL="3352384" algn="l" defTabSz="957824" rtl="0" eaLnBrk="1" latinLnBrk="0" hangingPunct="1">
        <a:defRPr sz="1900" kern="1200">
          <a:solidFill>
            <a:schemeClr val="tx1"/>
          </a:solidFill>
          <a:latin typeface="+mn-lt"/>
          <a:ea typeface="+mn-ea"/>
          <a:cs typeface="+mn-cs"/>
        </a:defRPr>
      </a:lvl8pPr>
      <a:lvl9pPr marL="3831296" algn="l" defTabSz="95782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ctrTitle"/>
          </p:nvPr>
        </p:nvSpPr>
        <p:spPr/>
        <p:txBody>
          <a:bodyPr/>
          <a:lstStyle/>
          <a:p>
            <a:r>
              <a:rPr lang="de-DE" sz="4000" dirty="0" err="1"/>
              <a:t>Lichtvrschmutzung</a:t>
            </a:r>
            <a:r>
              <a:rPr lang="de-DE" sz="4000" dirty="0"/>
              <a:t> </a:t>
            </a:r>
          </a:p>
        </p:txBody>
      </p:sp>
      <p:sp>
        <p:nvSpPr>
          <p:cNvPr id="13" name="Untertitel 12"/>
          <p:cNvSpPr>
            <a:spLocks noGrp="1"/>
          </p:cNvSpPr>
          <p:nvPr>
            <p:ph type="subTitle" idx="1"/>
          </p:nvPr>
        </p:nvSpPr>
        <p:spPr/>
        <p:txBody>
          <a:bodyPr/>
          <a:lstStyle/>
          <a:p>
            <a:r>
              <a:rPr lang="de-DE" sz="4000" b="1" dirty="0"/>
              <a:t>CONTRA ARTENSCHUTZ</a:t>
            </a:r>
          </a:p>
        </p:txBody>
      </p:sp>
      <p:sp>
        <p:nvSpPr>
          <p:cNvPr id="15" name="Textplatzhalter 14"/>
          <p:cNvSpPr>
            <a:spLocks noGrp="1"/>
          </p:cNvSpPr>
          <p:nvPr>
            <p:ph type="body" sz="quarter" idx="21"/>
          </p:nvPr>
        </p:nvSpPr>
        <p:spPr/>
        <p:txBody>
          <a:bodyPr/>
          <a:lstStyle/>
          <a:p>
            <a:r>
              <a:rPr lang="de-DE" sz="2000" dirty="0"/>
              <a:t>Kreisgruppe Neumarkt – 15.11.2024</a:t>
            </a:r>
          </a:p>
        </p:txBody>
      </p:sp>
      <p:sp>
        <p:nvSpPr>
          <p:cNvPr id="23" name="Textplatzhalter 22">
            <a:extLst>
              <a:ext uri="{FF2B5EF4-FFF2-40B4-BE49-F238E27FC236}">
                <a16:creationId xmlns:a16="http://schemas.microsoft.com/office/drawing/2014/main" id="{DBABF96E-8968-4854-95F6-8CB04503C951}"/>
              </a:ext>
            </a:extLst>
          </p:cNvPr>
          <p:cNvSpPr>
            <a:spLocks noGrp="1"/>
          </p:cNvSpPr>
          <p:nvPr>
            <p:ph type="body" sz="quarter" idx="22"/>
          </p:nvPr>
        </p:nvSpPr>
        <p:spPr/>
        <p:txBody>
          <a:bodyPr/>
          <a:lstStyle/>
          <a:p>
            <a:endParaRPr lang="de-DE" dirty="0"/>
          </a:p>
        </p:txBody>
      </p:sp>
      <p:pic>
        <p:nvPicPr>
          <p:cNvPr id="17" name="Grafik 16">
            <a:extLst>
              <a:ext uri="{FF2B5EF4-FFF2-40B4-BE49-F238E27FC236}">
                <a16:creationId xmlns:a16="http://schemas.microsoft.com/office/drawing/2014/main" id="{E9C604E3-CA57-4C3C-8CAD-D96F1DA6CB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930" y="1263859"/>
            <a:ext cx="9406696" cy="2649096"/>
          </a:xfrm>
          <a:prstGeom prst="rect">
            <a:avLst/>
          </a:prstGeom>
        </p:spPr>
      </p:pic>
      <p:sp>
        <p:nvSpPr>
          <p:cNvPr id="18" name="Textfeld 17">
            <a:extLst>
              <a:ext uri="{FF2B5EF4-FFF2-40B4-BE49-F238E27FC236}">
                <a16:creationId xmlns:a16="http://schemas.microsoft.com/office/drawing/2014/main" id="{6B32742B-DF2C-4C0E-B788-EB11C4847B94}"/>
              </a:ext>
            </a:extLst>
          </p:cNvPr>
          <p:cNvSpPr txBox="1"/>
          <p:nvPr/>
        </p:nvSpPr>
        <p:spPr>
          <a:xfrm>
            <a:off x="2572014" y="3890324"/>
            <a:ext cx="6196616" cy="384721"/>
          </a:xfrm>
          <a:prstGeom prst="rect">
            <a:avLst/>
          </a:prstGeom>
          <a:noFill/>
        </p:spPr>
        <p:txBody>
          <a:bodyPr wrap="square" rtlCol="0">
            <a:spAutoFit/>
          </a:bodyPr>
          <a:lstStyle/>
          <a:p>
            <a:r>
              <a:rPr lang="de-DE" dirty="0"/>
              <a:t>Firma Dehn im GE-Gebiet Nord in Mühlhausen       </a:t>
            </a:r>
            <a:r>
              <a:rPr lang="de-DE" sz="1200" dirty="0"/>
              <a:t>Foto: S. Schindler</a:t>
            </a:r>
          </a:p>
        </p:txBody>
      </p:sp>
    </p:spTree>
    <p:extLst>
      <p:ext uri="{BB962C8B-B14F-4D97-AF65-F5344CB8AC3E}">
        <p14:creationId xmlns:p14="http://schemas.microsoft.com/office/powerpoint/2010/main" val="3578042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0CDF436-E47D-4183-A87D-5CB01D3D4D2F}"/>
              </a:ext>
            </a:extLst>
          </p:cNvPr>
          <p:cNvSpPr>
            <a:spLocks noGrp="1"/>
          </p:cNvSpPr>
          <p:nvPr>
            <p:ph type="body" sz="quarter" idx="24"/>
          </p:nvPr>
        </p:nvSpPr>
        <p:spPr>
          <a:xfrm>
            <a:off x="271685" y="1053530"/>
            <a:ext cx="9433049" cy="1307009"/>
          </a:xfrm>
        </p:spPr>
        <p:txBody>
          <a:bodyPr/>
          <a:lstStyle/>
          <a:p>
            <a:pPr marL="0" indent="0">
              <a:buNone/>
            </a:pPr>
            <a:r>
              <a:rPr lang="de-DE" sz="1600" dirty="0"/>
              <a:t>Bei sehr vielen Pflanzen kommt es zur </a:t>
            </a:r>
            <a:r>
              <a:rPr lang="de-DE" sz="1600" b="1" dirty="0"/>
              <a:t>Störung des Produktionsrhythmus von Duft und Nektar. </a:t>
            </a:r>
            <a:r>
              <a:rPr lang="de-DE" sz="1600" dirty="0"/>
              <a:t>Oder es verschiebt sich der jahreszeitliche Vegetationsrhythmus. </a:t>
            </a:r>
            <a:r>
              <a:rPr lang="de-DE" sz="1600" b="1" dirty="0"/>
              <a:t>Bäume</a:t>
            </a:r>
            <a:r>
              <a:rPr lang="de-DE" sz="1600" dirty="0"/>
              <a:t> beispielsweise </a:t>
            </a:r>
            <a:r>
              <a:rPr lang="de-DE" sz="1600" b="1" dirty="0"/>
              <a:t>blühen früher </a:t>
            </a:r>
            <a:r>
              <a:rPr lang="de-DE" sz="1600" dirty="0"/>
              <a:t>und werfen im Herbst ihr </a:t>
            </a:r>
            <a:r>
              <a:rPr lang="de-DE" sz="1600" b="1" dirty="0"/>
              <a:t>Laub zu spät ab. </a:t>
            </a:r>
            <a:r>
              <a:rPr lang="de-DE" sz="1600" dirty="0"/>
              <a:t>Das viele Licht suggeriert, es sei noch Sommer. </a:t>
            </a:r>
            <a:r>
              <a:rPr lang="de-DE" sz="1600" b="1" dirty="0"/>
              <a:t>Frostschäden </a:t>
            </a:r>
            <a:r>
              <a:rPr lang="de-DE" sz="1600" dirty="0"/>
              <a:t>sind die Folge. Solche Pflanzen sind auch </a:t>
            </a:r>
            <a:r>
              <a:rPr lang="de-DE" sz="1600" b="1" dirty="0"/>
              <a:t>schwächer</a:t>
            </a:r>
            <a:r>
              <a:rPr lang="de-DE" sz="1600" dirty="0"/>
              <a:t> und </a:t>
            </a:r>
            <a:r>
              <a:rPr lang="de-DE" sz="1600" b="1" dirty="0"/>
              <a:t>krankheitsanfälliger. </a:t>
            </a:r>
            <a:r>
              <a:rPr lang="de-DE" sz="1600" dirty="0"/>
              <a:t>Das gilt insbesondere auch für </a:t>
            </a:r>
            <a:r>
              <a:rPr lang="de-DE" sz="1600" b="1" dirty="0"/>
              <a:t>Nachtschattengewächse</a:t>
            </a:r>
            <a:r>
              <a:rPr lang="de-DE" sz="1600" dirty="0"/>
              <a:t> wie Kartoffeln, Tomaten, Paprika, Auberginen, Chili und Hülsenfrüchte.</a:t>
            </a:r>
          </a:p>
        </p:txBody>
      </p:sp>
      <p:sp>
        <p:nvSpPr>
          <p:cNvPr id="4" name="Textplatzhalter 3">
            <a:extLst>
              <a:ext uri="{FF2B5EF4-FFF2-40B4-BE49-F238E27FC236}">
                <a16:creationId xmlns:a16="http://schemas.microsoft.com/office/drawing/2014/main" id="{A5B804B6-3435-4890-BC5E-9D5157909F6D}"/>
              </a:ext>
            </a:extLst>
          </p:cNvPr>
          <p:cNvSpPr>
            <a:spLocks noGrp="1"/>
          </p:cNvSpPr>
          <p:nvPr>
            <p:ph type="body" sz="quarter" idx="21"/>
          </p:nvPr>
        </p:nvSpPr>
        <p:spPr/>
        <p:txBody>
          <a:bodyPr/>
          <a:lstStyle/>
          <a:p>
            <a:r>
              <a:rPr lang="de-DE" dirty="0"/>
              <a:t>Einfluss auf Pflanzen</a:t>
            </a:r>
          </a:p>
        </p:txBody>
      </p:sp>
      <p:pic>
        <p:nvPicPr>
          <p:cNvPr id="6" name="Grafik 5">
            <a:extLst>
              <a:ext uri="{FF2B5EF4-FFF2-40B4-BE49-F238E27FC236}">
                <a16:creationId xmlns:a16="http://schemas.microsoft.com/office/drawing/2014/main" id="{938A7253-34CD-4D14-AAF3-0DF70BA8CB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277" y="2360539"/>
            <a:ext cx="3715412" cy="3501802"/>
          </a:xfrm>
          <a:prstGeom prst="rect">
            <a:avLst/>
          </a:prstGeom>
        </p:spPr>
      </p:pic>
      <p:pic>
        <p:nvPicPr>
          <p:cNvPr id="8" name="Grafik 7">
            <a:extLst>
              <a:ext uri="{FF2B5EF4-FFF2-40B4-BE49-F238E27FC236}">
                <a16:creationId xmlns:a16="http://schemas.microsoft.com/office/drawing/2014/main" id="{A60F563A-DFC8-44F4-A3F6-8F22BDC8B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198" y="2360539"/>
            <a:ext cx="4421609" cy="3501802"/>
          </a:xfrm>
          <a:prstGeom prst="rect">
            <a:avLst/>
          </a:prstGeom>
        </p:spPr>
      </p:pic>
      <p:sp>
        <p:nvSpPr>
          <p:cNvPr id="9" name="Textfeld 8">
            <a:extLst>
              <a:ext uri="{FF2B5EF4-FFF2-40B4-BE49-F238E27FC236}">
                <a16:creationId xmlns:a16="http://schemas.microsoft.com/office/drawing/2014/main" id="{2A864597-F7BB-4A96-9510-266CEE1555D9}"/>
              </a:ext>
            </a:extLst>
          </p:cNvPr>
          <p:cNvSpPr txBox="1"/>
          <p:nvPr/>
        </p:nvSpPr>
        <p:spPr>
          <a:xfrm>
            <a:off x="2215902" y="5941647"/>
            <a:ext cx="5112568" cy="276999"/>
          </a:xfrm>
          <a:prstGeom prst="rect">
            <a:avLst/>
          </a:prstGeom>
          <a:noFill/>
        </p:spPr>
        <p:txBody>
          <a:bodyPr wrap="square" rtlCol="0">
            <a:spAutoFit/>
          </a:bodyPr>
          <a:lstStyle/>
          <a:p>
            <a:r>
              <a:rPr lang="de-DE" sz="1200" dirty="0"/>
              <a:t>ALDI-Parkplatz in Freystadt und Arnold-Park in Mühlhausen, Fotos: S. Schindler</a:t>
            </a:r>
          </a:p>
        </p:txBody>
      </p:sp>
    </p:spTree>
    <p:extLst>
      <p:ext uri="{BB962C8B-B14F-4D97-AF65-F5344CB8AC3E}">
        <p14:creationId xmlns:p14="http://schemas.microsoft.com/office/powerpoint/2010/main" val="290882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322583" y="1125538"/>
            <a:ext cx="9207970" cy="1519708"/>
          </a:xfrm>
        </p:spPr>
        <p:txBody>
          <a:bodyPr/>
          <a:lstStyle/>
          <a:p>
            <a:pPr marL="0" indent="0">
              <a:buNone/>
            </a:pPr>
            <a:r>
              <a:rPr lang="de-DE" sz="1800" dirty="0"/>
              <a:t>Ein Großteil der </a:t>
            </a:r>
            <a:r>
              <a:rPr lang="de-DE" sz="1800" b="1" dirty="0"/>
              <a:t>Quellen</a:t>
            </a:r>
            <a:r>
              <a:rPr lang="de-DE" sz="1800" dirty="0"/>
              <a:t>, von denen die </a:t>
            </a:r>
            <a:r>
              <a:rPr lang="de-DE" sz="1800" b="1" dirty="0"/>
              <a:t>Lichtverschmutzung</a:t>
            </a:r>
            <a:r>
              <a:rPr lang="de-DE" sz="1800" dirty="0"/>
              <a:t> ausgeht, befindet sich auf der Erde. </a:t>
            </a:r>
          </a:p>
          <a:p>
            <a:pPr marL="0" indent="0">
              <a:buNone/>
            </a:pPr>
            <a:r>
              <a:rPr lang="de-DE" sz="1800" b="1" dirty="0"/>
              <a:t>Straßenlaternen</a:t>
            </a:r>
            <a:r>
              <a:rPr lang="de-DE" sz="1800" dirty="0"/>
              <a:t>, </a:t>
            </a:r>
            <a:r>
              <a:rPr lang="de-DE" sz="1800" b="1" dirty="0"/>
              <a:t>Gebäudebeleuchtungen</a:t>
            </a:r>
            <a:r>
              <a:rPr lang="de-DE" sz="1800" dirty="0"/>
              <a:t>, </a:t>
            </a:r>
            <a:r>
              <a:rPr lang="de-DE" sz="1800" b="1" dirty="0"/>
              <a:t>Flutlichter </a:t>
            </a:r>
            <a:r>
              <a:rPr lang="de-DE" sz="1800" dirty="0"/>
              <a:t>oder </a:t>
            </a:r>
            <a:r>
              <a:rPr lang="de-DE" sz="1800" b="1" dirty="0"/>
              <a:t>Industriebeleuchtungen</a:t>
            </a:r>
            <a:r>
              <a:rPr lang="de-DE" sz="1800" dirty="0"/>
              <a:t> tragen größtenteils zum Lichtsmog bei.</a:t>
            </a:r>
          </a:p>
          <a:p>
            <a:pPr marL="0" indent="0">
              <a:buNone/>
            </a:pPr>
            <a:r>
              <a:rPr lang="de-DE" sz="1800" dirty="0"/>
              <a:t>Außerhalb der Erdoberfläche sind es besonders </a:t>
            </a:r>
            <a:r>
              <a:rPr lang="de-DE" sz="1800" b="1" dirty="0"/>
              <a:t>Satelliten</a:t>
            </a:r>
            <a:r>
              <a:rPr lang="de-DE" sz="1800" dirty="0"/>
              <a:t>, </a:t>
            </a:r>
            <a:r>
              <a:rPr lang="de-DE" sz="1800" b="1" dirty="0"/>
              <a:t>Flugzeuge</a:t>
            </a:r>
            <a:r>
              <a:rPr lang="de-DE" sz="1800" dirty="0"/>
              <a:t> oder sonstige Luftfahrzeuge wie </a:t>
            </a:r>
            <a:r>
              <a:rPr lang="de-DE" sz="1800" b="1" dirty="0"/>
              <a:t>Helikopter</a:t>
            </a:r>
            <a:r>
              <a:rPr lang="de-DE" sz="1800" dirty="0"/>
              <a:t>, die für Lichtemissionen sorgen können.</a:t>
            </a:r>
            <a:endParaRPr lang="de-DE" sz="1400" dirty="0"/>
          </a:p>
          <a:p>
            <a:pPr marL="0" indent="0">
              <a:buNone/>
            </a:pPr>
            <a:r>
              <a:rPr lang="de-DE" sz="1400" dirty="0"/>
              <a:t>Beleuchtung vor dem Schulhaus und ein privates Wohnhaus, beide in Mühlhausen. Fotos: S. Schindler</a:t>
            </a:r>
          </a:p>
        </p:txBody>
      </p:sp>
      <p:sp>
        <p:nvSpPr>
          <p:cNvPr id="3" name="Textplatzhalter 2"/>
          <p:cNvSpPr>
            <a:spLocks noGrp="1"/>
          </p:cNvSpPr>
          <p:nvPr>
            <p:ph type="body" sz="quarter" idx="21"/>
          </p:nvPr>
        </p:nvSpPr>
        <p:spPr/>
        <p:txBody>
          <a:bodyPr/>
          <a:lstStyle/>
          <a:p>
            <a:r>
              <a:rPr lang="de-DE" dirty="0"/>
              <a:t>Weitere Beispiele Für Lichtverschmutzung</a:t>
            </a:r>
          </a:p>
        </p:txBody>
      </p:sp>
      <p:pic>
        <p:nvPicPr>
          <p:cNvPr id="5" name="Grafik 4">
            <a:extLst>
              <a:ext uri="{FF2B5EF4-FFF2-40B4-BE49-F238E27FC236}">
                <a16:creationId xmlns:a16="http://schemas.microsoft.com/office/drawing/2014/main" id="{CDE00615-295F-4804-B4EB-0CA10F66FA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630" y="2925738"/>
            <a:ext cx="4290654" cy="3249810"/>
          </a:xfrm>
          <a:prstGeom prst="rect">
            <a:avLst/>
          </a:prstGeom>
        </p:spPr>
      </p:pic>
      <p:pic>
        <p:nvPicPr>
          <p:cNvPr id="7" name="Grafik 6">
            <a:extLst>
              <a:ext uri="{FF2B5EF4-FFF2-40B4-BE49-F238E27FC236}">
                <a16:creationId xmlns:a16="http://schemas.microsoft.com/office/drawing/2014/main" id="{19FB5E2F-B0F5-4EAB-A88F-C677149CB4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848" y="2925738"/>
            <a:ext cx="4032565" cy="3249810"/>
          </a:xfrm>
          <a:prstGeom prst="rect">
            <a:avLst/>
          </a:prstGeom>
        </p:spPr>
      </p:pic>
    </p:spTree>
    <p:extLst>
      <p:ext uri="{BB962C8B-B14F-4D97-AF65-F5344CB8AC3E}">
        <p14:creationId xmlns:p14="http://schemas.microsoft.com/office/powerpoint/2010/main" val="1517966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FAA3686-88D0-4575-A786-25755CA21805}"/>
              </a:ext>
            </a:extLst>
          </p:cNvPr>
          <p:cNvSpPr>
            <a:spLocks noGrp="1"/>
          </p:cNvSpPr>
          <p:nvPr>
            <p:ph type="body" sz="quarter" idx="24"/>
          </p:nvPr>
        </p:nvSpPr>
        <p:spPr>
          <a:xfrm>
            <a:off x="485724" y="1091214"/>
            <a:ext cx="3818409" cy="432048"/>
          </a:xfrm>
        </p:spPr>
        <p:txBody>
          <a:bodyPr/>
          <a:lstStyle/>
          <a:p>
            <a:pPr marL="0" indent="0">
              <a:buNone/>
            </a:pPr>
            <a:r>
              <a:rPr lang="de-DE" sz="1800" dirty="0">
                <a:solidFill>
                  <a:srgbClr val="C00000"/>
                </a:solidFill>
              </a:rPr>
              <a:t>Gewerbebetrieb in </a:t>
            </a:r>
            <a:r>
              <a:rPr lang="de-DE" sz="1800" dirty="0" err="1">
                <a:solidFill>
                  <a:srgbClr val="C00000"/>
                </a:solidFill>
              </a:rPr>
              <a:t>Rettelloh</a:t>
            </a:r>
            <a:r>
              <a:rPr lang="de-DE" sz="1800" dirty="0">
                <a:solidFill>
                  <a:srgbClr val="C00000"/>
                </a:solidFill>
              </a:rPr>
              <a:t>, Freystadt</a:t>
            </a:r>
          </a:p>
        </p:txBody>
      </p:sp>
      <p:sp>
        <p:nvSpPr>
          <p:cNvPr id="4" name="Textplatzhalter 3">
            <a:extLst>
              <a:ext uri="{FF2B5EF4-FFF2-40B4-BE49-F238E27FC236}">
                <a16:creationId xmlns:a16="http://schemas.microsoft.com/office/drawing/2014/main" id="{8305CB5A-A454-46CF-8EF5-A1DC96F8B802}"/>
              </a:ext>
            </a:extLst>
          </p:cNvPr>
          <p:cNvSpPr>
            <a:spLocks noGrp="1"/>
          </p:cNvSpPr>
          <p:nvPr>
            <p:ph type="body" sz="quarter" idx="21"/>
          </p:nvPr>
        </p:nvSpPr>
        <p:spPr/>
        <p:txBody>
          <a:bodyPr/>
          <a:lstStyle/>
          <a:p>
            <a:r>
              <a:rPr lang="de-DE" dirty="0"/>
              <a:t>Beleuchtung An und vor Gebäuden</a:t>
            </a:r>
          </a:p>
        </p:txBody>
      </p:sp>
      <p:pic>
        <p:nvPicPr>
          <p:cNvPr id="6" name="Grafik 5">
            <a:extLst>
              <a:ext uri="{FF2B5EF4-FFF2-40B4-BE49-F238E27FC236}">
                <a16:creationId xmlns:a16="http://schemas.microsoft.com/office/drawing/2014/main" id="{1B1B1E42-7796-432C-9A8B-D072741B6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33" y="1388466"/>
            <a:ext cx="5263856" cy="2725404"/>
          </a:xfrm>
          <a:prstGeom prst="rect">
            <a:avLst/>
          </a:prstGeom>
        </p:spPr>
      </p:pic>
      <p:pic>
        <p:nvPicPr>
          <p:cNvPr id="8" name="Grafik 7">
            <a:extLst>
              <a:ext uri="{FF2B5EF4-FFF2-40B4-BE49-F238E27FC236}">
                <a16:creationId xmlns:a16="http://schemas.microsoft.com/office/drawing/2014/main" id="{2C2A0F7E-AEAF-456D-B98B-C961C7F36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004" y="3799126"/>
            <a:ext cx="5209376" cy="2401656"/>
          </a:xfrm>
          <a:prstGeom prst="rect">
            <a:avLst/>
          </a:prstGeom>
        </p:spPr>
      </p:pic>
      <p:sp>
        <p:nvSpPr>
          <p:cNvPr id="9" name="Textfeld 8">
            <a:extLst>
              <a:ext uri="{FF2B5EF4-FFF2-40B4-BE49-F238E27FC236}">
                <a16:creationId xmlns:a16="http://schemas.microsoft.com/office/drawing/2014/main" id="{DB6261DC-5C64-4846-9A85-FBAC3DB9A625}"/>
              </a:ext>
            </a:extLst>
          </p:cNvPr>
          <p:cNvSpPr txBox="1"/>
          <p:nvPr/>
        </p:nvSpPr>
        <p:spPr>
          <a:xfrm>
            <a:off x="5954846" y="3429794"/>
            <a:ext cx="3024336" cy="369332"/>
          </a:xfrm>
          <a:prstGeom prst="rect">
            <a:avLst/>
          </a:prstGeom>
          <a:noFill/>
        </p:spPr>
        <p:txBody>
          <a:bodyPr wrap="square" rtlCol="0">
            <a:spAutoFit/>
          </a:bodyPr>
          <a:lstStyle/>
          <a:p>
            <a:r>
              <a:rPr lang="de-DE" sz="1800" dirty="0">
                <a:solidFill>
                  <a:srgbClr val="C00000"/>
                </a:solidFill>
              </a:rPr>
              <a:t>Café-Restaurant in Freystadt</a:t>
            </a:r>
          </a:p>
        </p:txBody>
      </p:sp>
      <p:sp>
        <p:nvSpPr>
          <p:cNvPr id="10" name="Textfeld 9">
            <a:extLst>
              <a:ext uri="{FF2B5EF4-FFF2-40B4-BE49-F238E27FC236}">
                <a16:creationId xmlns:a16="http://schemas.microsoft.com/office/drawing/2014/main" id="{0D02518C-5CFC-46F5-AAB8-F0362790C456}"/>
              </a:ext>
            </a:extLst>
          </p:cNvPr>
          <p:cNvSpPr txBox="1"/>
          <p:nvPr/>
        </p:nvSpPr>
        <p:spPr>
          <a:xfrm>
            <a:off x="5391527" y="1149338"/>
            <a:ext cx="4385216" cy="2308324"/>
          </a:xfrm>
          <a:prstGeom prst="rect">
            <a:avLst/>
          </a:prstGeom>
          <a:noFill/>
        </p:spPr>
        <p:txBody>
          <a:bodyPr wrap="square" rtlCol="0">
            <a:spAutoFit/>
          </a:bodyPr>
          <a:lstStyle/>
          <a:p>
            <a:r>
              <a:rPr lang="de-DE" sz="1600" dirty="0"/>
              <a:t>„Haben </a:t>
            </a:r>
            <a:r>
              <a:rPr lang="de-DE" sz="1600" b="1" dirty="0"/>
              <a:t>Insekten</a:t>
            </a:r>
            <a:r>
              <a:rPr lang="de-DE" sz="1600" dirty="0"/>
              <a:t> eine künstliche Lichtquelle entdeckt, </a:t>
            </a:r>
            <a:r>
              <a:rPr lang="de-DE" sz="1600" b="1" dirty="0"/>
              <a:t>umfliegen</a:t>
            </a:r>
            <a:r>
              <a:rPr lang="de-DE" sz="1600" dirty="0"/>
              <a:t> sie sie bis zur </a:t>
            </a:r>
            <a:r>
              <a:rPr lang="de-DE" sz="1600" b="1" dirty="0"/>
              <a:t>völligen Erschöpfung</a:t>
            </a:r>
            <a:r>
              <a:rPr lang="de-DE" sz="1600" dirty="0"/>
              <a:t> oder sie </a:t>
            </a:r>
            <a:r>
              <a:rPr lang="de-DE" sz="1600" b="1" dirty="0"/>
              <a:t>kollidieren mit der Lampe</a:t>
            </a:r>
            <a:r>
              <a:rPr lang="de-DE" sz="1600" dirty="0"/>
              <a:t>, </a:t>
            </a:r>
            <a:r>
              <a:rPr lang="de-DE" sz="1600" b="1" dirty="0"/>
              <a:t>werden angesengt </a:t>
            </a:r>
            <a:r>
              <a:rPr lang="de-DE" sz="1600" dirty="0"/>
              <a:t>und </a:t>
            </a:r>
            <a:r>
              <a:rPr lang="de-DE" sz="1600" b="1" dirty="0"/>
              <a:t>verletzen sich dabei tödlich</a:t>
            </a:r>
            <a:r>
              <a:rPr lang="de-DE" sz="1600" dirty="0"/>
              <a:t>. Wer vor Erschöpfung zusammen-gebrochen ist, fällt oft seinen </a:t>
            </a:r>
            <a:r>
              <a:rPr lang="de-DE" sz="1600" b="1" dirty="0"/>
              <a:t>Fressfeinden</a:t>
            </a:r>
            <a:r>
              <a:rPr lang="de-DE" sz="1600" dirty="0"/>
              <a:t> zum Opfer. Nachtjäger wie Spitzmäuse, Igel, Kröten, Laufkäfer und Spinnen haben mit den erschöpften Insekten leichtes Spiel. </a:t>
            </a:r>
          </a:p>
        </p:txBody>
      </p:sp>
      <p:sp>
        <p:nvSpPr>
          <p:cNvPr id="12" name="Textfeld 11">
            <a:extLst>
              <a:ext uri="{FF2B5EF4-FFF2-40B4-BE49-F238E27FC236}">
                <a16:creationId xmlns:a16="http://schemas.microsoft.com/office/drawing/2014/main" id="{F560A737-0305-4BD4-8855-D292AAAB1030}"/>
              </a:ext>
            </a:extLst>
          </p:cNvPr>
          <p:cNvSpPr txBox="1"/>
          <p:nvPr/>
        </p:nvSpPr>
        <p:spPr>
          <a:xfrm>
            <a:off x="127670" y="4152320"/>
            <a:ext cx="4439697" cy="2308324"/>
          </a:xfrm>
          <a:prstGeom prst="rect">
            <a:avLst/>
          </a:prstGeom>
          <a:noFill/>
        </p:spPr>
        <p:txBody>
          <a:bodyPr wrap="square" rtlCol="0">
            <a:spAutoFit/>
          </a:bodyPr>
          <a:lstStyle/>
          <a:p>
            <a:r>
              <a:rPr lang="de-DE" sz="1600" dirty="0"/>
              <a:t>Bei Tagesanbruch räumen dann die </a:t>
            </a:r>
            <a:r>
              <a:rPr lang="de-DE" sz="1600" b="1" dirty="0"/>
              <a:t>Vögel</a:t>
            </a:r>
            <a:r>
              <a:rPr lang="de-DE" sz="1600" dirty="0"/>
              <a:t> unter den noch immer erstarrt verharrenden Insekten auf, die sich an Hauswänden ausruhen oder am Boden liegen. „Ganze Insektenpopulationen können so in der Stadt in kurzer Zeit zusammenbrechen. Das </a:t>
            </a:r>
            <a:r>
              <a:rPr lang="de-DE" sz="1600" b="1" dirty="0"/>
              <a:t>Massensterben der zum Licht gelockten Tiere </a:t>
            </a:r>
            <a:r>
              <a:rPr lang="de-DE" sz="1600" dirty="0"/>
              <a:t>kann nicht wettgemacht werden. Selbst scheinbar naturnahe Lebensräume in der Stadt verarmen so", beklagt Prof. Dr. Kai Frobel, Artenschützer beim BN.</a:t>
            </a:r>
          </a:p>
        </p:txBody>
      </p:sp>
      <p:sp>
        <p:nvSpPr>
          <p:cNvPr id="2" name="Textfeld 1">
            <a:extLst>
              <a:ext uri="{FF2B5EF4-FFF2-40B4-BE49-F238E27FC236}">
                <a16:creationId xmlns:a16="http://schemas.microsoft.com/office/drawing/2014/main" id="{CF602E49-5BAF-4565-8791-24FA0AEE9EC4}"/>
              </a:ext>
            </a:extLst>
          </p:cNvPr>
          <p:cNvSpPr txBox="1"/>
          <p:nvPr/>
        </p:nvSpPr>
        <p:spPr>
          <a:xfrm>
            <a:off x="8259102" y="6140803"/>
            <a:ext cx="1440160" cy="276999"/>
          </a:xfrm>
          <a:prstGeom prst="rect">
            <a:avLst/>
          </a:prstGeom>
          <a:noFill/>
        </p:spPr>
        <p:txBody>
          <a:bodyPr wrap="square" rtlCol="0">
            <a:spAutoFit/>
          </a:bodyPr>
          <a:lstStyle/>
          <a:p>
            <a:r>
              <a:rPr lang="de-DE" sz="1200" dirty="0"/>
              <a:t>Fotos: S. Schindler</a:t>
            </a:r>
          </a:p>
        </p:txBody>
      </p:sp>
    </p:spTree>
    <p:extLst>
      <p:ext uri="{BB962C8B-B14F-4D97-AF65-F5344CB8AC3E}">
        <p14:creationId xmlns:p14="http://schemas.microsoft.com/office/powerpoint/2010/main" val="259027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02282E-77C6-405D-8794-46B05C956684}"/>
              </a:ext>
            </a:extLst>
          </p:cNvPr>
          <p:cNvSpPr>
            <a:spLocks noGrp="1"/>
          </p:cNvSpPr>
          <p:nvPr>
            <p:ph type="body" sz="quarter" idx="21"/>
          </p:nvPr>
        </p:nvSpPr>
        <p:spPr/>
        <p:txBody>
          <a:bodyPr/>
          <a:lstStyle/>
          <a:p>
            <a:r>
              <a:rPr lang="de-DE" dirty="0"/>
              <a:t>Beleuchtung </a:t>
            </a:r>
            <a:r>
              <a:rPr lang="de-DE" dirty="0" err="1"/>
              <a:t>Habersmühle</a:t>
            </a:r>
            <a:r>
              <a:rPr lang="de-DE" dirty="0"/>
              <a:t> 14.11.2024, 22 Uhr</a:t>
            </a:r>
          </a:p>
        </p:txBody>
      </p:sp>
      <p:pic>
        <p:nvPicPr>
          <p:cNvPr id="5" name="Grafik 4">
            <a:extLst>
              <a:ext uri="{FF2B5EF4-FFF2-40B4-BE49-F238E27FC236}">
                <a16:creationId xmlns:a16="http://schemas.microsoft.com/office/drawing/2014/main" id="{D889B36A-EA8D-4A17-93A9-F60A5D2F65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782" y="1053530"/>
            <a:ext cx="6938402" cy="5238130"/>
          </a:xfrm>
          <a:prstGeom prst="rect">
            <a:avLst/>
          </a:prstGeom>
        </p:spPr>
      </p:pic>
    </p:spTree>
    <p:extLst>
      <p:ext uri="{BB962C8B-B14F-4D97-AF65-F5344CB8AC3E}">
        <p14:creationId xmlns:p14="http://schemas.microsoft.com/office/powerpoint/2010/main" val="601952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6AA9F3-809D-46F7-8CE9-C1295B0A9855}"/>
              </a:ext>
            </a:extLst>
          </p:cNvPr>
          <p:cNvSpPr>
            <a:spLocks noGrp="1"/>
          </p:cNvSpPr>
          <p:nvPr>
            <p:ph type="body" sz="quarter" idx="21"/>
          </p:nvPr>
        </p:nvSpPr>
        <p:spPr/>
        <p:txBody>
          <a:bodyPr/>
          <a:lstStyle/>
          <a:p>
            <a:r>
              <a:rPr lang="de-DE" dirty="0" err="1"/>
              <a:t>Habersmühle</a:t>
            </a:r>
            <a:r>
              <a:rPr lang="de-DE" dirty="0"/>
              <a:t> 2, am 14.11.2024, 22 Uhr</a:t>
            </a:r>
          </a:p>
        </p:txBody>
      </p:sp>
      <p:pic>
        <p:nvPicPr>
          <p:cNvPr id="5" name="Grafik 4">
            <a:extLst>
              <a:ext uri="{FF2B5EF4-FFF2-40B4-BE49-F238E27FC236}">
                <a16:creationId xmlns:a16="http://schemas.microsoft.com/office/drawing/2014/main" id="{9FCA7463-5F1D-4229-99E8-6D0391CEC6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815" y="1197546"/>
            <a:ext cx="8784976" cy="5064665"/>
          </a:xfrm>
          <a:prstGeom prst="rect">
            <a:avLst/>
          </a:prstGeom>
        </p:spPr>
      </p:pic>
    </p:spTree>
    <p:extLst>
      <p:ext uri="{BB962C8B-B14F-4D97-AF65-F5344CB8AC3E}">
        <p14:creationId xmlns:p14="http://schemas.microsoft.com/office/powerpoint/2010/main" val="1459350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2ABB52-E70A-4740-AB2C-C2AAA0CCA961}"/>
              </a:ext>
            </a:extLst>
          </p:cNvPr>
          <p:cNvSpPr>
            <a:spLocks noGrp="1"/>
          </p:cNvSpPr>
          <p:nvPr>
            <p:ph type="body" sz="quarter" idx="21"/>
          </p:nvPr>
        </p:nvSpPr>
        <p:spPr/>
        <p:txBody>
          <a:bodyPr/>
          <a:lstStyle/>
          <a:p>
            <a:r>
              <a:rPr lang="de-DE" dirty="0" err="1"/>
              <a:t>Habersmühle</a:t>
            </a:r>
            <a:r>
              <a:rPr lang="de-DE" dirty="0"/>
              <a:t> 3, 15.11.2024, 22 Uhr</a:t>
            </a:r>
          </a:p>
        </p:txBody>
      </p:sp>
      <p:pic>
        <p:nvPicPr>
          <p:cNvPr id="5" name="Grafik 4">
            <a:extLst>
              <a:ext uri="{FF2B5EF4-FFF2-40B4-BE49-F238E27FC236}">
                <a16:creationId xmlns:a16="http://schemas.microsoft.com/office/drawing/2014/main" id="{4F19CEB4-962D-4E90-B93D-6A66B79BE6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734" y="1098207"/>
            <a:ext cx="8840639" cy="5301033"/>
          </a:xfrm>
          <a:prstGeom prst="rect">
            <a:avLst/>
          </a:prstGeom>
        </p:spPr>
      </p:pic>
    </p:spTree>
    <p:extLst>
      <p:ext uri="{BB962C8B-B14F-4D97-AF65-F5344CB8AC3E}">
        <p14:creationId xmlns:p14="http://schemas.microsoft.com/office/powerpoint/2010/main" val="1113716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p:cNvSpPr>
            <a:spLocks noGrp="1"/>
          </p:cNvSpPr>
          <p:nvPr>
            <p:ph type="body" sz="quarter" idx="25"/>
          </p:nvPr>
        </p:nvSpPr>
        <p:spPr/>
        <p:txBody>
          <a:bodyPr/>
          <a:lstStyle/>
          <a:p>
            <a:r>
              <a:rPr lang="de-DE" sz="3200" dirty="0"/>
              <a:t>Gibt es Gesetze gegen Lichtverschmutzung?</a:t>
            </a:r>
          </a:p>
        </p:txBody>
      </p:sp>
      <p:sp>
        <p:nvSpPr>
          <p:cNvPr id="8" name="Textplatzhalter 3">
            <a:extLst>
              <a:ext uri="{FF2B5EF4-FFF2-40B4-BE49-F238E27FC236}">
                <a16:creationId xmlns:a16="http://schemas.microsoft.com/office/drawing/2014/main" id="{0B378C0E-87AE-4D90-8114-F4CDA4E0FA04}"/>
              </a:ext>
            </a:extLst>
          </p:cNvPr>
          <p:cNvSpPr txBox="1">
            <a:spLocks/>
          </p:cNvSpPr>
          <p:nvPr/>
        </p:nvSpPr>
        <p:spPr>
          <a:xfrm>
            <a:off x="5247523" y="5830372"/>
            <a:ext cx="4849617" cy="579370"/>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bg2">
                  <a:lumMod val="50000"/>
                </a:schemeClr>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endParaRPr lang="de-DE" sz="1800" dirty="0"/>
          </a:p>
        </p:txBody>
      </p:sp>
      <p:sp>
        <p:nvSpPr>
          <p:cNvPr id="2" name="Rechteck 1">
            <a:extLst>
              <a:ext uri="{FF2B5EF4-FFF2-40B4-BE49-F238E27FC236}">
                <a16:creationId xmlns:a16="http://schemas.microsoft.com/office/drawing/2014/main" id="{A3B16BF0-29BA-4187-82E8-7F7387A20A6E}"/>
              </a:ext>
            </a:extLst>
          </p:cNvPr>
          <p:cNvSpPr/>
          <p:nvPr/>
        </p:nvSpPr>
        <p:spPr>
          <a:xfrm>
            <a:off x="278401" y="973982"/>
            <a:ext cx="9361040" cy="5355312"/>
          </a:xfrm>
          <a:prstGeom prst="rect">
            <a:avLst/>
          </a:prstGeom>
        </p:spPr>
        <p:txBody>
          <a:bodyPr wrap="square">
            <a:spAutoFit/>
          </a:bodyPr>
          <a:lstStyle/>
          <a:p>
            <a:pPr>
              <a:spcAft>
                <a:spcPts val="0"/>
              </a:spcAft>
            </a:pPr>
            <a:r>
              <a:rPr lang="de-DE" sz="1800" dirty="0">
                <a:ea typeface="Calibri" panose="020F0502020204030204" pitchFamily="34" charset="0"/>
                <a:cs typeface="Calibri" panose="020F0502020204030204" pitchFamily="34" charset="0"/>
              </a:rPr>
              <a:t>Das </a:t>
            </a:r>
            <a:r>
              <a:rPr lang="de-DE" sz="1800" b="1" dirty="0" err="1">
                <a:ea typeface="Calibri" panose="020F0502020204030204" pitchFamily="34" charset="0"/>
                <a:cs typeface="Calibri" panose="020F0502020204030204" pitchFamily="34" charset="0"/>
              </a:rPr>
              <a:t>BayNatSchG</a:t>
            </a:r>
            <a:r>
              <a:rPr lang="de-DE" sz="1800" b="1" dirty="0">
                <a:ea typeface="Calibri" panose="020F0502020204030204" pitchFamily="34" charset="0"/>
                <a:cs typeface="Calibri" panose="020F0502020204030204" pitchFamily="34" charset="0"/>
              </a:rPr>
              <a:t> </a:t>
            </a:r>
            <a:r>
              <a:rPr lang="de-DE" sz="1800" dirty="0">
                <a:ea typeface="Calibri" panose="020F0502020204030204" pitchFamily="34" charset="0"/>
                <a:cs typeface="Calibri" panose="020F0502020204030204" pitchFamily="34" charset="0"/>
              </a:rPr>
              <a:t>regelt im</a:t>
            </a:r>
            <a:r>
              <a:rPr lang="de-DE" sz="1800" b="1" dirty="0">
                <a:ea typeface="Calibri" panose="020F0502020204030204" pitchFamily="34" charset="0"/>
                <a:cs typeface="Calibri" panose="020F0502020204030204" pitchFamily="34" charset="0"/>
              </a:rPr>
              <a:t> Art. 11a „Himmelstrahler und Beleuchtungsanlagen“: </a:t>
            </a:r>
            <a:endParaRPr lang="de-DE" sz="1800" dirty="0">
              <a:ea typeface="Calibri" panose="020F0502020204030204" pitchFamily="34" charset="0"/>
              <a:cs typeface="Times New Roman" panose="02020603050405020304" pitchFamily="18" charset="0"/>
            </a:endParaRPr>
          </a:p>
          <a:p>
            <a:pPr>
              <a:spcAft>
                <a:spcPts val="0"/>
              </a:spcAft>
            </a:pPr>
            <a:r>
              <a:rPr lang="de-DE" sz="1800" dirty="0"/>
              <a:t>Eingriffe in die Insektenfauna durch künstliche Beleuchtung im Außenbereich sind zu vermeiden. </a:t>
            </a:r>
            <a:endParaRPr lang="de-DE" sz="1800" baseline="30000" dirty="0"/>
          </a:p>
          <a:p>
            <a:pPr>
              <a:spcAft>
                <a:spcPts val="0"/>
              </a:spcAft>
            </a:pPr>
            <a:r>
              <a:rPr lang="de-DE" sz="1800" b="1" dirty="0"/>
              <a:t>Himmelstrahler</a:t>
            </a:r>
            <a:r>
              <a:rPr lang="de-DE" sz="1800" dirty="0"/>
              <a:t> und Einrichtungen mit ähnlicher Wirkung sind </a:t>
            </a:r>
            <a:r>
              <a:rPr lang="de-DE" sz="1800" b="1" dirty="0"/>
              <a:t>unzulässig. </a:t>
            </a:r>
            <a:endParaRPr lang="de-DE" sz="1800" b="1" baseline="30000" dirty="0"/>
          </a:p>
          <a:p>
            <a:pPr>
              <a:spcAft>
                <a:spcPts val="0"/>
              </a:spcAft>
            </a:pPr>
            <a:r>
              <a:rPr lang="de-DE" sz="1800" dirty="0"/>
              <a:t>Beim Aufstellen von Beleuchtungsanlagen im Außenbereich müssen die Auswirkungen auf die Insektenfauna, insbesondere deren Beeinträchtigung und Schädigung, überprüft und die Ziele des Artenschutzes berücksichtigt werden. </a:t>
            </a:r>
            <a:endParaRPr lang="de-DE" sz="1800" baseline="30000" dirty="0"/>
          </a:p>
          <a:p>
            <a:pPr>
              <a:spcAft>
                <a:spcPts val="0"/>
              </a:spcAft>
            </a:pPr>
            <a:r>
              <a:rPr lang="de-DE" sz="1800" dirty="0"/>
              <a:t>Beleuchtungen in unmittelbarer Nähe von geschützten Landschaftsbestandteilen und Biotopen sind nur in Ausnahmefällen von der zuständigen Behörde oder mit deren Einvernehmen zu genehmigen</a:t>
            </a:r>
            <a:endParaRPr lang="de-DE" sz="1800" dirty="0">
              <a:ea typeface="Calibri" panose="020F0502020204030204" pitchFamily="34" charset="0"/>
              <a:cs typeface="Times New Roman" panose="02020603050405020304" pitchFamily="18" charset="0"/>
            </a:endParaRPr>
          </a:p>
          <a:p>
            <a:pPr>
              <a:spcAft>
                <a:spcPts val="0"/>
              </a:spcAft>
            </a:pPr>
            <a:r>
              <a:rPr lang="de-DE" sz="1800" dirty="0">
                <a:ea typeface="Calibri" panose="020F0502020204030204" pitchFamily="34" charset="0"/>
                <a:cs typeface="Calibri" panose="020F0502020204030204" pitchFamily="34" charset="0"/>
              </a:rPr>
              <a:t>Auch im</a:t>
            </a:r>
            <a:r>
              <a:rPr lang="de-DE" sz="1800" b="1" dirty="0">
                <a:ea typeface="Calibri" panose="020F0502020204030204" pitchFamily="34" charset="0"/>
                <a:cs typeface="Calibri" panose="020F0502020204030204" pitchFamily="34" charset="0"/>
              </a:rPr>
              <a:t> </a:t>
            </a:r>
            <a:r>
              <a:rPr lang="de-DE" sz="1800" b="1" dirty="0" err="1">
                <a:ea typeface="Calibri" panose="020F0502020204030204" pitchFamily="34" charset="0"/>
                <a:cs typeface="Calibri" panose="020F0502020204030204" pitchFamily="34" charset="0"/>
              </a:rPr>
              <a:t>BayImSchG</a:t>
            </a:r>
            <a:r>
              <a:rPr lang="de-DE" sz="1800" b="1" dirty="0">
                <a:ea typeface="Calibri" panose="020F0502020204030204" pitchFamily="34" charset="0"/>
                <a:cs typeface="Calibri" panose="020F0502020204030204" pitchFamily="34" charset="0"/>
              </a:rPr>
              <a:t>, Art. 9 „Vermeidbare Lichtemissionen“ </a:t>
            </a:r>
            <a:r>
              <a:rPr lang="de-DE" sz="1800" dirty="0">
                <a:ea typeface="Calibri" panose="020F0502020204030204" pitchFamily="34" charset="0"/>
                <a:cs typeface="Calibri" panose="020F0502020204030204" pitchFamily="34" charset="0"/>
              </a:rPr>
              <a:t>gibt es eine entsprechende Regelung:</a:t>
            </a:r>
            <a:endParaRPr lang="de-DE" sz="1800" dirty="0">
              <a:ea typeface="Calibri" panose="020F0502020204030204" pitchFamily="34" charset="0"/>
              <a:cs typeface="Times New Roman" panose="02020603050405020304" pitchFamily="18" charset="0"/>
            </a:endParaRPr>
          </a:p>
          <a:p>
            <a:pPr>
              <a:spcAft>
                <a:spcPts val="0"/>
              </a:spcAft>
            </a:pPr>
            <a:r>
              <a:rPr lang="de-DE" sz="1800" dirty="0">
                <a:ea typeface="Calibri" panose="020F0502020204030204" pitchFamily="34" charset="0"/>
                <a:cs typeface="Calibri" panose="020F0502020204030204" pitchFamily="34" charset="0"/>
              </a:rPr>
              <a:t>(1) </a:t>
            </a:r>
            <a:r>
              <a:rPr lang="de-DE" sz="1800" b="1" dirty="0">
                <a:ea typeface="Calibri" panose="020F0502020204030204" pitchFamily="34" charset="0"/>
                <a:cs typeface="Calibri" panose="020F0502020204030204" pitchFamily="34" charset="0"/>
              </a:rPr>
              <a:t>Nach 23 Uhr und bis zur Morgendämmerung ist es verboten, die Fassaden baulicher Anlagen der öffentlichen Hand zu beleuchten</a:t>
            </a:r>
            <a:r>
              <a:rPr lang="de-DE" sz="1800" dirty="0">
                <a:ea typeface="Calibri" panose="020F0502020204030204" pitchFamily="34" charset="0"/>
                <a:cs typeface="Calibri" panose="020F0502020204030204" pitchFamily="34" charset="0"/>
              </a:rPr>
              <a:t>, soweit das nicht aus Gründen der öffentlichen Sicherheit erforderlich oder durch oder auf Grund Rechtsvorschrift vorgeschrieben ist. </a:t>
            </a:r>
            <a:endParaRPr lang="de-DE" sz="1800" dirty="0">
              <a:ea typeface="Calibri" panose="020F0502020204030204" pitchFamily="34" charset="0"/>
              <a:cs typeface="Times New Roman" panose="02020603050405020304" pitchFamily="18" charset="0"/>
            </a:endParaRPr>
          </a:p>
          <a:p>
            <a:pPr>
              <a:spcAft>
                <a:spcPts val="0"/>
              </a:spcAft>
            </a:pPr>
            <a:r>
              <a:rPr lang="de-DE" sz="1800" dirty="0">
                <a:ea typeface="Calibri" panose="020F0502020204030204" pitchFamily="34" charset="0"/>
                <a:cs typeface="Calibri" panose="020F0502020204030204" pitchFamily="34" charset="0"/>
              </a:rPr>
              <a:t>(2) </a:t>
            </a:r>
            <a:r>
              <a:rPr lang="de-DE" sz="1800" b="1" dirty="0">
                <a:ea typeface="Calibri" panose="020F0502020204030204" pitchFamily="34" charset="0"/>
                <a:cs typeface="Calibri" panose="020F0502020204030204" pitchFamily="34" charset="0"/>
              </a:rPr>
              <a:t>Im Außenbereich </a:t>
            </a:r>
            <a:r>
              <a:rPr lang="de-DE" sz="1800" dirty="0">
                <a:ea typeface="Calibri" panose="020F0502020204030204" pitchFamily="34" charset="0"/>
                <a:cs typeface="Calibri" panose="020F0502020204030204" pitchFamily="34" charset="0"/>
              </a:rPr>
              <a:t>nach § 35 des Baugesetzbuchs </a:t>
            </a:r>
            <a:r>
              <a:rPr lang="de-DE" sz="1800" b="1" dirty="0">
                <a:ea typeface="Calibri" panose="020F0502020204030204" pitchFamily="34" charset="0"/>
                <a:cs typeface="Calibri" panose="020F0502020204030204" pitchFamily="34" charset="0"/>
              </a:rPr>
              <a:t>sind beleuchtete oder lichtemittierende Werbeanlagen verboten</a:t>
            </a:r>
            <a:r>
              <a:rPr lang="de-DE" sz="1800" dirty="0">
                <a:ea typeface="Calibri" panose="020F0502020204030204" pitchFamily="34" charset="0"/>
                <a:cs typeface="Calibri" panose="020F0502020204030204" pitchFamily="34" charset="0"/>
              </a:rPr>
              <a:t>. Die Gemeinde kann bis längstens 23 Uhr Ausnahmen von Satz 1 zulassen für </a:t>
            </a:r>
            <a:endParaRPr lang="de-DE" sz="1800" dirty="0">
              <a:ea typeface="Calibri" panose="020F0502020204030204" pitchFamily="34" charset="0"/>
              <a:cs typeface="Times New Roman" panose="02020603050405020304" pitchFamily="18" charset="0"/>
            </a:endParaRPr>
          </a:p>
          <a:p>
            <a:pPr>
              <a:spcAft>
                <a:spcPts val="0"/>
              </a:spcAft>
            </a:pPr>
            <a:r>
              <a:rPr lang="de-DE" sz="1800" dirty="0">
                <a:ea typeface="Calibri" panose="020F0502020204030204" pitchFamily="34" charset="0"/>
                <a:cs typeface="Calibri" panose="020F0502020204030204" pitchFamily="34" charset="0"/>
              </a:rPr>
              <a:t>1. Gaststätten und </a:t>
            </a:r>
            <a:endParaRPr lang="de-DE" sz="1800" dirty="0">
              <a:ea typeface="Calibri" panose="020F0502020204030204" pitchFamily="34" charset="0"/>
              <a:cs typeface="Times New Roman" panose="02020603050405020304" pitchFamily="18" charset="0"/>
            </a:endParaRPr>
          </a:p>
          <a:p>
            <a:pPr>
              <a:spcAft>
                <a:spcPts val="0"/>
              </a:spcAft>
            </a:pPr>
            <a:r>
              <a:rPr lang="de-DE" sz="1800" dirty="0">
                <a:ea typeface="Calibri" panose="020F0502020204030204" pitchFamily="34" charset="0"/>
                <a:cs typeface="Calibri" panose="020F0502020204030204" pitchFamily="34" charset="0"/>
              </a:rPr>
              <a:t>2. zulässigerweise errichtete Gewerbebetriebe an der Stätte der Leistung, soweit dafür in Abwägung mit dem Gebot der Emissionsvermeidung ein erhebliches Bedürfnis besteht.</a:t>
            </a:r>
            <a:endParaRPr lang="de-DE"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1958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5523677-2ED7-4743-935C-9DF0504B46C0}"/>
              </a:ext>
            </a:extLst>
          </p:cNvPr>
          <p:cNvSpPr>
            <a:spLocks noGrp="1"/>
          </p:cNvSpPr>
          <p:nvPr>
            <p:ph type="body" sz="quarter" idx="24"/>
          </p:nvPr>
        </p:nvSpPr>
        <p:spPr>
          <a:xfrm>
            <a:off x="631726" y="1269554"/>
            <a:ext cx="8138890" cy="4896544"/>
          </a:xfrm>
        </p:spPr>
        <p:txBody>
          <a:bodyPr/>
          <a:lstStyle/>
          <a:p>
            <a:r>
              <a:rPr lang="de-DE" b="1" dirty="0"/>
              <a:t>Intensität: </a:t>
            </a:r>
            <a:r>
              <a:rPr lang="de-DE" sz="1600" dirty="0"/>
              <a:t>Möglichst geringe </a:t>
            </a:r>
            <a:r>
              <a:rPr lang="de-DE" sz="1600" dirty="0" err="1"/>
              <a:t>Lumenwerte</a:t>
            </a:r>
            <a:r>
              <a:rPr lang="de-DE" sz="1600" dirty="0"/>
              <a:t> (lm) nutzen. Bei großen Bodenflächen besser mehrere schwache als eine einzelne sehr helle Lichtquelle verwenden. Zu helles Licht blendet und gefährdet die Sicherheit. In der dunkleren Umgebung sieht man dann nämlich weniger und schlechter. </a:t>
            </a:r>
          </a:p>
          <a:p>
            <a:r>
              <a:rPr lang="de-DE" b="1" dirty="0"/>
              <a:t>Richtung: </a:t>
            </a:r>
            <a:r>
              <a:rPr lang="de-DE" sz="1600" dirty="0"/>
              <a:t>Nur nach unten! Streulicht zur Seite und vor allem nach oben vermeiden mithilfe abgeschirmter Gehäuse oder LED-</a:t>
            </a:r>
            <a:r>
              <a:rPr lang="de-DE" sz="1600" dirty="0" err="1"/>
              <a:t>Reflektorlampen</a:t>
            </a:r>
            <a:r>
              <a:rPr lang="de-DE" sz="1600" dirty="0"/>
              <a:t>. Dann reicht auch eine schwächere Lichtquelle.</a:t>
            </a:r>
          </a:p>
          <a:p>
            <a:r>
              <a:rPr lang="de-DE" b="1" dirty="0"/>
              <a:t>Farbe: </a:t>
            </a:r>
            <a:r>
              <a:rPr lang="de-DE" sz="1600" dirty="0"/>
              <a:t>Je gelber, desto besser! Farbtemperaturen von 2700 Kelvin nicht überschreiten.</a:t>
            </a:r>
          </a:p>
          <a:p>
            <a:r>
              <a:rPr lang="de-DE" b="1" dirty="0"/>
              <a:t>Montagehöhe: </a:t>
            </a:r>
            <a:r>
              <a:rPr lang="de-DE" sz="1600" dirty="0"/>
              <a:t>Je niedriger, desto besser! Das reduziert Blendung und Streulicht in die Umgebung und ermöglicht eine schwächere Lichtquelle.</a:t>
            </a:r>
          </a:p>
          <a:p>
            <a:r>
              <a:rPr lang="de-DE" b="1" dirty="0"/>
              <a:t>Dauer: </a:t>
            </a:r>
            <a:r>
              <a:rPr lang="de-DE" sz="1600" dirty="0"/>
              <a:t>Beleuchtung nur während man sie benötigt. Hier helfen Bewegungsmelder. Dauerlicht vermeiden und spätestens um 22 Uhr abschalten (Zeitschalter).</a:t>
            </a:r>
          </a:p>
          <a:p>
            <a:r>
              <a:rPr lang="de-DE" b="1" dirty="0"/>
              <a:t>Notwendigkeit: </a:t>
            </a:r>
            <a:r>
              <a:rPr lang="de-DE" sz="1600" dirty="0"/>
              <a:t>Licht nur zur Wegesicherung und Orientierung nutzen und nicht, um Dekorationen anzustrahlen, besonders nicht in Gärten. Kein Licht auf Bäume, Naturflächen und Teiche richten.</a:t>
            </a:r>
          </a:p>
          <a:p>
            <a:pPr marL="0" indent="0">
              <a:buNone/>
            </a:pPr>
            <a:r>
              <a:rPr lang="de-DE" b="1" dirty="0"/>
              <a:t>Zusatz: </a:t>
            </a:r>
            <a:r>
              <a:rPr lang="de-DE" sz="1600" dirty="0"/>
              <a:t>Jalousien/Vorhänge schließen. So bleibt das Licht im Raum und die Aufhellung der Nacht wird reduziert.</a:t>
            </a:r>
          </a:p>
        </p:txBody>
      </p:sp>
      <p:sp>
        <p:nvSpPr>
          <p:cNvPr id="4" name="Textplatzhalter 3">
            <a:extLst>
              <a:ext uri="{FF2B5EF4-FFF2-40B4-BE49-F238E27FC236}">
                <a16:creationId xmlns:a16="http://schemas.microsoft.com/office/drawing/2014/main" id="{3130206A-4903-4748-9561-3D02FFF2B322}"/>
              </a:ext>
            </a:extLst>
          </p:cNvPr>
          <p:cNvSpPr>
            <a:spLocks noGrp="1"/>
          </p:cNvSpPr>
          <p:nvPr>
            <p:ph type="body" sz="quarter" idx="21"/>
          </p:nvPr>
        </p:nvSpPr>
        <p:spPr/>
        <p:txBody>
          <a:bodyPr/>
          <a:lstStyle/>
          <a:p>
            <a:r>
              <a:rPr lang="de-DE" dirty="0"/>
              <a:t>Sechs Punkte für schonendes Außenlicht</a:t>
            </a:r>
          </a:p>
        </p:txBody>
      </p:sp>
    </p:spTree>
    <p:extLst>
      <p:ext uri="{BB962C8B-B14F-4D97-AF65-F5344CB8AC3E}">
        <p14:creationId xmlns:p14="http://schemas.microsoft.com/office/powerpoint/2010/main" val="332671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21"/>
          </p:nvPr>
        </p:nvSpPr>
        <p:spPr/>
        <p:txBody>
          <a:bodyPr/>
          <a:lstStyle/>
          <a:p>
            <a:r>
              <a:rPr lang="de-DE" dirty="0"/>
              <a:t>Licht richtig lenken!</a:t>
            </a:r>
          </a:p>
        </p:txBody>
      </p:sp>
      <p:pic>
        <p:nvPicPr>
          <p:cNvPr id="5" name="Grafik 4">
            <a:extLst>
              <a:ext uri="{FF2B5EF4-FFF2-40B4-BE49-F238E27FC236}">
                <a16:creationId xmlns:a16="http://schemas.microsoft.com/office/drawing/2014/main" id="{EEC44231-3071-4D67-8876-2AF873B4E8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830" y="1076268"/>
            <a:ext cx="6400800" cy="3810000"/>
          </a:xfrm>
          <a:prstGeom prst="rect">
            <a:avLst/>
          </a:prstGeom>
        </p:spPr>
      </p:pic>
      <p:pic>
        <p:nvPicPr>
          <p:cNvPr id="7" name="Grafik 6">
            <a:extLst>
              <a:ext uri="{FF2B5EF4-FFF2-40B4-BE49-F238E27FC236}">
                <a16:creationId xmlns:a16="http://schemas.microsoft.com/office/drawing/2014/main" id="{A7C10B10-5299-4CA4-A68D-5AFE0E3846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630" y="5029882"/>
            <a:ext cx="5791200" cy="1066800"/>
          </a:xfrm>
          <a:prstGeom prst="rect">
            <a:avLst/>
          </a:prstGeom>
        </p:spPr>
      </p:pic>
      <p:sp>
        <p:nvSpPr>
          <p:cNvPr id="8" name="Textfeld 7">
            <a:extLst>
              <a:ext uri="{FF2B5EF4-FFF2-40B4-BE49-F238E27FC236}">
                <a16:creationId xmlns:a16="http://schemas.microsoft.com/office/drawing/2014/main" id="{F96CC343-1320-4687-B2B9-23F731A764BC}"/>
              </a:ext>
            </a:extLst>
          </p:cNvPr>
          <p:cNvSpPr txBox="1"/>
          <p:nvPr/>
        </p:nvSpPr>
        <p:spPr>
          <a:xfrm>
            <a:off x="6890988" y="4783661"/>
            <a:ext cx="2664296" cy="246221"/>
          </a:xfrm>
          <a:prstGeom prst="rect">
            <a:avLst/>
          </a:prstGeom>
          <a:noFill/>
        </p:spPr>
        <p:txBody>
          <a:bodyPr wrap="square" rtlCol="0">
            <a:spAutoFit/>
          </a:bodyPr>
          <a:lstStyle/>
          <a:p>
            <a:r>
              <a:rPr lang="de-DE" sz="1000" dirty="0"/>
              <a:t>Quelle: www.sternenpark-schwaebische-alb.de</a:t>
            </a:r>
          </a:p>
        </p:txBody>
      </p:sp>
    </p:spTree>
    <p:extLst>
      <p:ext uri="{BB962C8B-B14F-4D97-AF65-F5344CB8AC3E}">
        <p14:creationId xmlns:p14="http://schemas.microsoft.com/office/powerpoint/2010/main" val="405616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BE62C99-582F-4042-861B-A917CE3A0959}"/>
              </a:ext>
            </a:extLst>
          </p:cNvPr>
          <p:cNvSpPr>
            <a:spLocks noGrp="1"/>
          </p:cNvSpPr>
          <p:nvPr>
            <p:ph type="body" sz="quarter" idx="24"/>
          </p:nvPr>
        </p:nvSpPr>
        <p:spPr>
          <a:xfrm>
            <a:off x="485724" y="1125538"/>
            <a:ext cx="8929739" cy="1440160"/>
          </a:xfrm>
        </p:spPr>
        <p:txBody>
          <a:bodyPr/>
          <a:lstStyle/>
          <a:p>
            <a:pPr marL="0" indent="0">
              <a:buNone/>
            </a:pPr>
            <a:r>
              <a:rPr lang="de-DE" sz="1400" dirty="0"/>
              <a:t>Abends und nachts sollte </a:t>
            </a:r>
            <a:r>
              <a:rPr lang="de-DE" sz="1400" b="1" dirty="0"/>
              <a:t>nur gelbliches bis orangefarbenes Licht </a:t>
            </a:r>
            <a:r>
              <a:rPr lang="de-DE" sz="1400" dirty="0"/>
              <a:t>mit geringer Intensität genutzt werden. Denn je mehr Blauanteile im Spektrum einer hellen Lichtquelle enthalten sind, desto</a:t>
            </a:r>
          </a:p>
          <a:p>
            <a:pPr>
              <a:buFontTx/>
              <a:buChar char="-"/>
            </a:pPr>
            <a:r>
              <a:rPr lang="de-DE" sz="1400" dirty="0"/>
              <a:t>stärker ist die </a:t>
            </a:r>
            <a:r>
              <a:rPr lang="de-DE" sz="1400" dirty="0" err="1"/>
              <a:t>Blendwirkung</a:t>
            </a:r>
            <a:endParaRPr lang="de-DE" sz="1400" dirty="0"/>
          </a:p>
          <a:p>
            <a:pPr>
              <a:buFontTx/>
              <a:buChar char="-"/>
            </a:pPr>
            <a:r>
              <a:rPr lang="de-DE" sz="1400" dirty="0"/>
              <a:t>intensiver ist die Lichtglockenbildung in der Atmosphäre</a:t>
            </a:r>
          </a:p>
          <a:p>
            <a:pPr>
              <a:buFontTx/>
              <a:buChar char="-"/>
            </a:pPr>
            <a:r>
              <a:rPr lang="de-DE" sz="1400" dirty="0"/>
              <a:t>stärker ist die Anziehungskraft auf Insekten</a:t>
            </a:r>
          </a:p>
          <a:p>
            <a:pPr>
              <a:buFontTx/>
              <a:buChar char="-"/>
            </a:pPr>
            <a:r>
              <a:rPr lang="de-DE" sz="1400" dirty="0"/>
              <a:t>schlechter ist der Schlaf tagaktiver Lebewesen</a:t>
            </a:r>
          </a:p>
          <a:p>
            <a:pPr>
              <a:buFontTx/>
              <a:buChar char="-"/>
            </a:pPr>
            <a:endParaRPr lang="de-DE" dirty="0"/>
          </a:p>
        </p:txBody>
      </p:sp>
      <p:sp>
        <p:nvSpPr>
          <p:cNvPr id="4" name="Textplatzhalter 3">
            <a:extLst>
              <a:ext uri="{FF2B5EF4-FFF2-40B4-BE49-F238E27FC236}">
                <a16:creationId xmlns:a16="http://schemas.microsoft.com/office/drawing/2014/main" id="{08D72C88-67AA-4F88-B839-3260F0B39E4F}"/>
              </a:ext>
            </a:extLst>
          </p:cNvPr>
          <p:cNvSpPr>
            <a:spLocks noGrp="1"/>
          </p:cNvSpPr>
          <p:nvPr>
            <p:ph type="body" sz="quarter" idx="21"/>
          </p:nvPr>
        </p:nvSpPr>
        <p:spPr/>
        <p:txBody>
          <a:bodyPr/>
          <a:lstStyle/>
          <a:p>
            <a:r>
              <a:rPr lang="de-DE" dirty="0"/>
              <a:t>Die Farbe des Lichts</a:t>
            </a:r>
          </a:p>
        </p:txBody>
      </p:sp>
      <p:pic>
        <p:nvPicPr>
          <p:cNvPr id="8" name="Grafik 7">
            <a:extLst>
              <a:ext uri="{FF2B5EF4-FFF2-40B4-BE49-F238E27FC236}">
                <a16:creationId xmlns:a16="http://schemas.microsoft.com/office/drawing/2014/main" id="{A47AFC53-2A42-4784-B031-7867D6CE4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61" y="2637707"/>
            <a:ext cx="4235766" cy="2880321"/>
          </a:xfrm>
          <a:prstGeom prst="rect">
            <a:avLst/>
          </a:prstGeom>
        </p:spPr>
      </p:pic>
      <p:pic>
        <p:nvPicPr>
          <p:cNvPr id="10" name="Grafik 9">
            <a:extLst>
              <a:ext uri="{FF2B5EF4-FFF2-40B4-BE49-F238E27FC236}">
                <a16:creationId xmlns:a16="http://schemas.microsoft.com/office/drawing/2014/main" id="{1022261A-857C-4068-87C2-BB31F3CA8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5727" y="2637707"/>
            <a:ext cx="4235766" cy="2880321"/>
          </a:xfrm>
          <a:prstGeom prst="rect">
            <a:avLst/>
          </a:prstGeom>
        </p:spPr>
      </p:pic>
      <p:sp>
        <p:nvSpPr>
          <p:cNvPr id="11" name="Textfeld 10">
            <a:extLst>
              <a:ext uri="{FF2B5EF4-FFF2-40B4-BE49-F238E27FC236}">
                <a16:creationId xmlns:a16="http://schemas.microsoft.com/office/drawing/2014/main" id="{46B7D1C9-91D7-40D8-9397-BABB25B5D940}"/>
              </a:ext>
            </a:extLst>
          </p:cNvPr>
          <p:cNvSpPr txBox="1"/>
          <p:nvPr/>
        </p:nvSpPr>
        <p:spPr>
          <a:xfrm>
            <a:off x="967544" y="5572344"/>
            <a:ext cx="7560840" cy="738664"/>
          </a:xfrm>
          <a:prstGeom prst="rect">
            <a:avLst/>
          </a:prstGeom>
          <a:noFill/>
        </p:spPr>
        <p:txBody>
          <a:bodyPr wrap="square" rtlCol="0">
            <a:spAutoFit/>
          </a:bodyPr>
          <a:lstStyle/>
          <a:p>
            <a:r>
              <a:rPr lang="de-DE" sz="1400" dirty="0"/>
              <a:t>Richtlinie für max. Helligkeit von LED-Lichtquellen </a:t>
            </a:r>
            <a:r>
              <a:rPr lang="de-DE" sz="1400" b="1" dirty="0"/>
              <a:t>am Haus</a:t>
            </a:r>
            <a:r>
              <a:rPr lang="de-DE" sz="1400" dirty="0"/>
              <a:t>:</a:t>
            </a:r>
          </a:p>
          <a:p>
            <a:r>
              <a:rPr lang="de-DE" sz="1400" dirty="0" err="1"/>
              <a:t>ungeschirmt</a:t>
            </a:r>
            <a:r>
              <a:rPr lang="de-DE" sz="1400" dirty="0"/>
              <a:t>: ca. 500 Lumen (entspricht ca. 5 Watt), geschirmt: ca. 800 Lumen (entspricht ca. 8 Watt)</a:t>
            </a:r>
          </a:p>
          <a:p>
            <a:r>
              <a:rPr lang="de-DE" sz="1400" dirty="0"/>
              <a:t>Helligkeit wird in Lumen gemessen, Farbe in Kelvin.</a:t>
            </a:r>
          </a:p>
        </p:txBody>
      </p:sp>
    </p:spTree>
    <p:extLst>
      <p:ext uri="{BB962C8B-B14F-4D97-AF65-F5344CB8AC3E}">
        <p14:creationId xmlns:p14="http://schemas.microsoft.com/office/powerpoint/2010/main" val="140192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C79A1C60-C0DC-4E87-980D-7CB93FD1EF47}"/>
              </a:ext>
            </a:extLst>
          </p:cNvPr>
          <p:cNvSpPr>
            <a:spLocks noGrp="1"/>
          </p:cNvSpPr>
          <p:nvPr>
            <p:ph type="body" sz="quarter" idx="21"/>
          </p:nvPr>
        </p:nvSpPr>
        <p:spPr/>
        <p:txBody>
          <a:bodyPr/>
          <a:lstStyle/>
          <a:p>
            <a:r>
              <a:rPr lang="de-DE" dirty="0"/>
              <a:t>Was ist Lichtverschmutzung?</a:t>
            </a:r>
          </a:p>
        </p:txBody>
      </p:sp>
      <p:sp>
        <p:nvSpPr>
          <p:cNvPr id="6" name="Rechteck 5">
            <a:extLst>
              <a:ext uri="{FF2B5EF4-FFF2-40B4-BE49-F238E27FC236}">
                <a16:creationId xmlns:a16="http://schemas.microsoft.com/office/drawing/2014/main" id="{ECA4D8E8-4297-4E4D-AA07-EEFA9E9C6A0B}"/>
              </a:ext>
            </a:extLst>
          </p:cNvPr>
          <p:cNvSpPr/>
          <p:nvPr/>
        </p:nvSpPr>
        <p:spPr>
          <a:xfrm>
            <a:off x="415702" y="1125538"/>
            <a:ext cx="8999761" cy="1569660"/>
          </a:xfrm>
          <a:prstGeom prst="rect">
            <a:avLst/>
          </a:prstGeom>
        </p:spPr>
        <p:txBody>
          <a:bodyPr wrap="square">
            <a:spAutoFit/>
          </a:bodyPr>
          <a:lstStyle/>
          <a:p>
            <a:r>
              <a:rPr lang="de-DE" sz="2400" b="1" dirty="0"/>
              <a:t>Lichtverschmutzung</a:t>
            </a:r>
            <a:r>
              <a:rPr lang="de-DE" sz="2400" dirty="0"/>
              <a:t> (Lichtverunreinigung oder auch</a:t>
            </a:r>
            <a:r>
              <a:rPr lang="de-DE" sz="2400" b="1" dirty="0"/>
              <a:t> Lichtsmog</a:t>
            </a:r>
            <a:r>
              <a:rPr lang="de-DE" sz="2400" dirty="0"/>
              <a:t>) beschreibt das </a:t>
            </a:r>
            <a:r>
              <a:rPr lang="de-DE" sz="2400" b="1" dirty="0"/>
              <a:t>künstliche Aufhellen des nächtlichen Himmels </a:t>
            </a:r>
            <a:r>
              <a:rPr lang="de-DE" sz="2400" dirty="0"/>
              <a:t>durch von Menschen geschaffene Lichtquellen wie Scheinwerfer, Laternen oder andere Beleuchtungsquellen.     </a:t>
            </a:r>
            <a:r>
              <a:rPr lang="de-DE" sz="2000" dirty="0"/>
              <a:t>                                                                                      </a:t>
            </a:r>
          </a:p>
        </p:txBody>
      </p:sp>
      <p:pic>
        <p:nvPicPr>
          <p:cNvPr id="8" name="Grafik 7">
            <a:extLst>
              <a:ext uri="{FF2B5EF4-FFF2-40B4-BE49-F238E27FC236}">
                <a16:creationId xmlns:a16="http://schemas.microsoft.com/office/drawing/2014/main" id="{3F649CD9-2160-4BB2-A470-40D9DF5362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806" y="2671583"/>
            <a:ext cx="7650893" cy="3371166"/>
          </a:xfrm>
          <a:prstGeom prst="rect">
            <a:avLst/>
          </a:prstGeom>
        </p:spPr>
      </p:pic>
      <p:sp>
        <p:nvSpPr>
          <p:cNvPr id="9" name="Textfeld 8">
            <a:extLst>
              <a:ext uri="{FF2B5EF4-FFF2-40B4-BE49-F238E27FC236}">
                <a16:creationId xmlns:a16="http://schemas.microsoft.com/office/drawing/2014/main" id="{F62331CE-3106-4BF9-8BD9-10F6A9151A71}"/>
              </a:ext>
            </a:extLst>
          </p:cNvPr>
          <p:cNvSpPr txBox="1"/>
          <p:nvPr/>
        </p:nvSpPr>
        <p:spPr>
          <a:xfrm>
            <a:off x="1351806" y="6042749"/>
            <a:ext cx="7416824" cy="384721"/>
          </a:xfrm>
          <a:prstGeom prst="rect">
            <a:avLst/>
          </a:prstGeom>
          <a:noFill/>
        </p:spPr>
        <p:txBody>
          <a:bodyPr wrap="square" rtlCol="0">
            <a:spAutoFit/>
          </a:bodyPr>
          <a:lstStyle/>
          <a:p>
            <a:r>
              <a:rPr lang="de-DE" sz="1600" dirty="0"/>
              <a:t>Parkplatz der Firma Fischer in Mühlhausen ist die ganze Nacht beleuchtet</a:t>
            </a:r>
            <a:r>
              <a:rPr lang="de-DE" dirty="0"/>
              <a:t>. </a:t>
            </a:r>
            <a:r>
              <a:rPr lang="de-DE" sz="1200" dirty="0"/>
              <a:t>Foto: S. Schindler</a:t>
            </a:r>
          </a:p>
        </p:txBody>
      </p:sp>
    </p:spTree>
    <p:extLst>
      <p:ext uri="{BB962C8B-B14F-4D97-AF65-F5344CB8AC3E}">
        <p14:creationId xmlns:p14="http://schemas.microsoft.com/office/powerpoint/2010/main" val="2490990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BE9DEAF-4C89-4D3C-BBF1-484654CFC1DA}"/>
              </a:ext>
            </a:extLst>
          </p:cNvPr>
          <p:cNvSpPr>
            <a:spLocks noGrp="1"/>
          </p:cNvSpPr>
          <p:nvPr>
            <p:ph type="body" sz="quarter" idx="24"/>
          </p:nvPr>
        </p:nvSpPr>
        <p:spPr>
          <a:xfrm>
            <a:off x="487363" y="1053530"/>
            <a:ext cx="8928100" cy="3744416"/>
          </a:xfrm>
        </p:spPr>
        <p:txBody>
          <a:bodyPr/>
          <a:lstStyle/>
          <a:p>
            <a:pPr marL="0" indent="0">
              <a:buNone/>
            </a:pPr>
            <a:r>
              <a:rPr lang="de-DE" sz="2800" b="1" dirty="0"/>
              <a:t>Das sollten Städte und Gemeinden beachten:</a:t>
            </a:r>
          </a:p>
          <a:p>
            <a:pPr>
              <a:buFontTx/>
              <a:buChar char="-"/>
            </a:pPr>
            <a:r>
              <a:rPr lang="de-DE" b="1" dirty="0"/>
              <a:t>Voll abgeschirmte Leuchten </a:t>
            </a:r>
            <a:r>
              <a:rPr lang="de-DE" dirty="0"/>
              <a:t>einsetzen (</a:t>
            </a:r>
            <a:r>
              <a:rPr lang="de-DE" dirty="0" err="1"/>
              <a:t>upward</a:t>
            </a:r>
            <a:r>
              <a:rPr lang="de-DE" dirty="0"/>
              <a:t> light </a:t>
            </a:r>
            <a:r>
              <a:rPr lang="de-DE" dirty="0" err="1"/>
              <a:t>ratio</a:t>
            </a:r>
            <a:r>
              <a:rPr lang="de-DE" dirty="0"/>
              <a:t> ULR = 0 %).</a:t>
            </a:r>
          </a:p>
          <a:p>
            <a:pPr>
              <a:buFontTx/>
              <a:buChar char="-"/>
            </a:pPr>
            <a:r>
              <a:rPr lang="de-DE" dirty="0"/>
              <a:t>Lampe oder Leuchtmittel darf </a:t>
            </a:r>
            <a:r>
              <a:rPr lang="de-DE" b="1" dirty="0"/>
              <a:t>nicht nach unten aus dem Gehäuse herausragen</a:t>
            </a:r>
            <a:r>
              <a:rPr lang="de-DE" dirty="0"/>
              <a:t>.</a:t>
            </a:r>
          </a:p>
          <a:p>
            <a:pPr>
              <a:buFontTx/>
              <a:buChar char="-"/>
            </a:pPr>
            <a:r>
              <a:rPr lang="de-DE" dirty="0"/>
              <a:t>Das </a:t>
            </a:r>
            <a:r>
              <a:rPr lang="de-DE" b="1" dirty="0"/>
              <a:t>Schutzglas</a:t>
            </a:r>
            <a:r>
              <a:rPr lang="de-DE" dirty="0"/>
              <a:t> muss </a:t>
            </a:r>
            <a:r>
              <a:rPr lang="de-DE" b="1" dirty="0"/>
              <a:t>flach</a:t>
            </a:r>
            <a:r>
              <a:rPr lang="de-DE" dirty="0"/>
              <a:t> sein.</a:t>
            </a:r>
          </a:p>
          <a:p>
            <a:pPr>
              <a:buFontTx/>
              <a:buChar char="-"/>
            </a:pPr>
            <a:r>
              <a:rPr lang="de-DE" dirty="0"/>
              <a:t>Die Leuchte muss </a:t>
            </a:r>
            <a:r>
              <a:rPr lang="de-DE" b="1" dirty="0"/>
              <a:t>exakt horizontal </a:t>
            </a:r>
            <a:r>
              <a:rPr lang="de-DE" dirty="0"/>
              <a:t>montiert werden.</a:t>
            </a:r>
          </a:p>
          <a:p>
            <a:pPr>
              <a:buFontTx/>
              <a:buChar char="-"/>
            </a:pPr>
            <a:r>
              <a:rPr lang="de-DE" dirty="0"/>
              <a:t>Lichtquelle darf </a:t>
            </a:r>
            <a:r>
              <a:rPr lang="de-DE" b="1" dirty="0"/>
              <a:t>max. 3000 Kelvin </a:t>
            </a:r>
            <a:r>
              <a:rPr lang="de-DE" dirty="0"/>
              <a:t>haben.</a:t>
            </a:r>
          </a:p>
          <a:p>
            <a:pPr>
              <a:buFontTx/>
              <a:buChar char="-"/>
            </a:pPr>
            <a:r>
              <a:rPr lang="de-DE" b="1" dirty="0"/>
              <a:t>Parkplatzbeleuchtung</a:t>
            </a:r>
            <a:r>
              <a:rPr lang="de-DE" dirty="0"/>
              <a:t> soll nicht mehr als </a:t>
            </a:r>
            <a:r>
              <a:rPr lang="de-DE" b="1" dirty="0"/>
              <a:t>20 lx </a:t>
            </a:r>
            <a:r>
              <a:rPr lang="de-DE" dirty="0"/>
              <a:t>haben.</a:t>
            </a:r>
          </a:p>
          <a:p>
            <a:pPr>
              <a:buFontTx/>
              <a:buChar char="-"/>
            </a:pPr>
            <a:r>
              <a:rPr lang="de-DE" dirty="0"/>
              <a:t>Angestrahlte oder selbstleuchtende </a:t>
            </a:r>
            <a:r>
              <a:rPr lang="de-DE" b="1" dirty="0"/>
              <a:t>Werbetafeln </a:t>
            </a:r>
            <a:r>
              <a:rPr lang="de-DE" dirty="0"/>
              <a:t>sollen eine halbe Stunde nach Geschäftsschluss </a:t>
            </a:r>
            <a:r>
              <a:rPr lang="de-DE" b="1" dirty="0"/>
              <a:t>ausgeschaltet</a:t>
            </a:r>
            <a:r>
              <a:rPr lang="de-DE" dirty="0"/>
              <a:t> werden.</a:t>
            </a:r>
          </a:p>
          <a:p>
            <a:pPr>
              <a:buFontTx/>
              <a:buChar char="-"/>
            </a:pPr>
            <a:r>
              <a:rPr lang="de-DE" b="1" dirty="0"/>
              <a:t>Beleuchtungssteuerung</a:t>
            </a:r>
            <a:r>
              <a:rPr lang="de-DE" dirty="0"/>
              <a:t> einrichten durch </a:t>
            </a:r>
            <a:r>
              <a:rPr lang="de-DE" b="1" dirty="0" err="1"/>
              <a:t>Dimmung</a:t>
            </a:r>
            <a:r>
              <a:rPr lang="de-DE" dirty="0"/>
              <a:t>, </a:t>
            </a:r>
            <a:r>
              <a:rPr lang="de-DE" b="1" dirty="0"/>
              <a:t>Nachtabschaltung, Teilabschaltung</a:t>
            </a:r>
            <a:r>
              <a:rPr lang="de-DE" dirty="0"/>
              <a:t>, </a:t>
            </a:r>
            <a:r>
              <a:rPr lang="de-DE" b="1" dirty="0"/>
              <a:t>richtig eingestellte Bewegungsmelder </a:t>
            </a:r>
            <a:r>
              <a:rPr lang="de-DE" dirty="0"/>
              <a:t>und </a:t>
            </a:r>
            <a:r>
              <a:rPr lang="de-DE" b="1" dirty="0"/>
              <a:t>Bedarfsschaltung</a:t>
            </a:r>
            <a:r>
              <a:rPr lang="de-DE" dirty="0"/>
              <a:t>.</a:t>
            </a:r>
          </a:p>
          <a:p>
            <a:pPr marL="0" indent="0">
              <a:buNone/>
            </a:pPr>
            <a:endParaRPr lang="de-DE" sz="1400" dirty="0"/>
          </a:p>
          <a:p>
            <a:pPr marL="0" indent="0">
              <a:buNone/>
            </a:pPr>
            <a:endParaRPr lang="de-DE" sz="1400" dirty="0"/>
          </a:p>
          <a:p>
            <a:pPr marL="0" indent="0">
              <a:buNone/>
            </a:pPr>
            <a:endParaRPr lang="de-DE" sz="1400" dirty="0"/>
          </a:p>
          <a:p>
            <a:pPr marL="0" indent="0">
              <a:buNone/>
            </a:pPr>
            <a:r>
              <a:rPr lang="de-DE" sz="1800" dirty="0"/>
              <a:t>Hinweis auf die </a:t>
            </a:r>
            <a:r>
              <a:rPr lang="de-DE" sz="1800" b="1" dirty="0">
                <a:highlight>
                  <a:srgbClr val="FFFF00"/>
                </a:highlight>
              </a:rPr>
              <a:t>DIN ISO 26000</a:t>
            </a:r>
            <a:r>
              <a:rPr lang="de-DE" sz="1800" b="1" dirty="0"/>
              <a:t>, </a:t>
            </a:r>
            <a:r>
              <a:rPr lang="de-DE" sz="1800" dirty="0"/>
              <a:t>das ist ein freiwillig anzuwendender Leitfaden, der Organisationen dabei unterstützt, gesellschaftliche Verantwortung wahrzunehmen.</a:t>
            </a:r>
          </a:p>
          <a:p>
            <a:pPr>
              <a:buFontTx/>
              <a:buChar char="-"/>
            </a:pPr>
            <a:endParaRPr lang="de-DE" dirty="0"/>
          </a:p>
        </p:txBody>
      </p:sp>
      <p:sp>
        <p:nvSpPr>
          <p:cNvPr id="4" name="Textplatzhalter 3">
            <a:extLst>
              <a:ext uri="{FF2B5EF4-FFF2-40B4-BE49-F238E27FC236}">
                <a16:creationId xmlns:a16="http://schemas.microsoft.com/office/drawing/2014/main" id="{E01AB938-EB51-4797-904A-6E9121F335F9}"/>
              </a:ext>
            </a:extLst>
          </p:cNvPr>
          <p:cNvSpPr>
            <a:spLocks noGrp="1"/>
          </p:cNvSpPr>
          <p:nvPr>
            <p:ph type="body" sz="quarter" idx="21"/>
          </p:nvPr>
        </p:nvSpPr>
        <p:spPr/>
        <p:txBody>
          <a:bodyPr/>
          <a:lstStyle/>
          <a:p>
            <a:r>
              <a:rPr lang="de-DE" dirty="0"/>
              <a:t>Maßnahmen im öffentlichen raum</a:t>
            </a:r>
          </a:p>
        </p:txBody>
      </p:sp>
    </p:spTree>
    <p:extLst>
      <p:ext uri="{BB962C8B-B14F-4D97-AF65-F5344CB8AC3E}">
        <p14:creationId xmlns:p14="http://schemas.microsoft.com/office/powerpoint/2010/main" val="488087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37D37CA-7058-434B-B5F1-D85EC20CBF9E}"/>
              </a:ext>
            </a:extLst>
          </p:cNvPr>
          <p:cNvSpPr>
            <a:spLocks noGrp="1"/>
          </p:cNvSpPr>
          <p:nvPr>
            <p:ph type="body" sz="quarter" idx="21"/>
          </p:nvPr>
        </p:nvSpPr>
        <p:spPr/>
        <p:txBody>
          <a:bodyPr/>
          <a:lstStyle/>
          <a:p>
            <a:r>
              <a:rPr lang="de-DE" dirty="0"/>
              <a:t>Beispiele für Beleuchtungssteuerung </a:t>
            </a:r>
          </a:p>
        </p:txBody>
      </p:sp>
      <p:pic>
        <p:nvPicPr>
          <p:cNvPr id="5" name="Grafik 4">
            <a:extLst>
              <a:ext uri="{FF2B5EF4-FFF2-40B4-BE49-F238E27FC236}">
                <a16:creationId xmlns:a16="http://schemas.microsoft.com/office/drawing/2014/main" id="{4A7D1898-C335-454D-BEB7-7AF433FFCA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414" y="2637706"/>
            <a:ext cx="5318660" cy="3672408"/>
          </a:xfrm>
          <a:prstGeom prst="rect">
            <a:avLst/>
          </a:prstGeom>
        </p:spPr>
      </p:pic>
      <p:sp>
        <p:nvSpPr>
          <p:cNvPr id="6" name="Textfeld 5">
            <a:extLst>
              <a:ext uri="{FF2B5EF4-FFF2-40B4-BE49-F238E27FC236}">
                <a16:creationId xmlns:a16="http://schemas.microsoft.com/office/drawing/2014/main" id="{82F831DF-D474-4250-9B0D-8573A1B9DA81}"/>
              </a:ext>
            </a:extLst>
          </p:cNvPr>
          <p:cNvSpPr txBox="1"/>
          <p:nvPr/>
        </p:nvSpPr>
        <p:spPr>
          <a:xfrm>
            <a:off x="738052" y="4348908"/>
            <a:ext cx="3495251" cy="830997"/>
          </a:xfrm>
          <a:prstGeom prst="rect">
            <a:avLst/>
          </a:prstGeom>
          <a:noFill/>
        </p:spPr>
        <p:txBody>
          <a:bodyPr wrap="square" rtlCol="0">
            <a:spAutoFit/>
          </a:bodyPr>
          <a:lstStyle/>
          <a:p>
            <a:r>
              <a:rPr lang="de-DE" dirty="0"/>
              <a:t>Einsatz von </a:t>
            </a:r>
            <a:r>
              <a:rPr lang="de-DE" b="1" dirty="0"/>
              <a:t>Bewegungsmeldern</a:t>
            </a:r>
            <a:r>
              <a:rPr lang="de-DE" dirty="0"/>
              <a:t> im Park, Beispiel aus Fulda</a:t>
            </a:r>
          </a:p>
          <a:p>
            <a:r>
              <a:rPr lang="de-DE" sz="1000" dirty="0"/>
              <a:t>Quelle: www.sternenpark-schwaebische-alb.de</a:t>
            </a:r>
          </a:p>
        </p:txBody>
      </p:sp>
      <p:pic>
        <p:nvPicPr>
          <p:cNvPr id="8" name="Grafik 7">
            <a:extLst>
              <a:ext uri="{FF2B5EF4-FFF2-40B4-BE49-F238E27FC236}">
                <a16:creationId xmlns:a16="http://schemas.microsoft.com/office/drawing/2014/main" id="{C56CD888-F002-49B7-87B7-14B636456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78" y="1125538"/>
            <a:ext cx="4572000" cy="1981200"/>
          </a:xfrm>
          <a:prstGeom prst="rect">
            <a:avLst/>
          </a:prstGeom>
        </p:spPr>
      </p:pic>
      <p:sp>
        <p:nvSpPr>
          <p:cNvPr id="9" name="Textfeld 8">
            <a:extLst>
              <a:ext uri="{FF2B5EF4-FFF2-40B4-BE49-F238E27FC236}">
                <a16:creationId xmlns:a16="http://schemas.microsoft.com/office/drawing/2014/main" id="{C32C2938-EE90-410A-92CB-01EC5F179B33}"/>
              </a:ext>
            </a:extLst>
          </p:cNvPr>
          <p:cNvSpPr txBox="1"/>
          <p:nvPr/>
        </p:nvSpPr>
        <p:spPr>
          <a:xfrm>
            <a:off x="4778396" y="1125538"/>
            <a:ext cx="4956286" cy="1200329"/>
          </a:xfrm>
          <a:prstGeom prst="rect">
            <a:avLst/>
          </a:prstGeom>
          <a:noFill/>
        </p:spPr>
        <p:txBody>
          <a:bodyPr wrap="square" rtlCol="0">
            <a:spAutoFit/>
          </a:bodyPr>
          <a:lstStyle/>
          <a:p>
            <a:r>
              <a:rPr lang="de-DE" sz="1800" b="1" dirty="0"/>
              <a:t>Reduktion der Leuchtdauer: </a:t>
            </a:r>
            <a:r>
              <a:rPr lang="de-DE" sz="1800" dirty="0"/>
              <a:t>Eine Vollbeleuchtung erfolgt ausschließlich zu Zeiten, in denen der Bedarf am größten ist. Je weniger Bedarf, desto stärker kann die Beleuchtung reduziert werden.</a:t>
            </a:r>
          </a:p>
        </p:txBody>
      </p:sp>
      <p:sp>
        <p:nvSpPr>
          <p:cNvPr id="10" name="Textfeld 9">
            <a:extLst>
              <a:ext uri="{FF2B5EF4-FFF2-40B4-BE49-F238E27FC236}">
                <a16:creationId xmlns:a16="http://schemas.microsoft.com/office/drawing/2014/main" id="{F53F48AC-B5E1-44F4-BB61-BA94411D1D93}"/>
              </a:ext>
            </a:extLst>
          </p:cNvPr>
          <p:cNvSpPr txBox="1"/>
          <p:nvPr/>
        </p:nvSpPr>
        <p:spPr>
          <a:xfrm>
            <a:off x="254360" y="3109751"/>
            <a:ext cx="4032448" cy="461665"/>
          </a:xfrm>
          <a:prstGeom prst="rect">
            <a:avLst/>
          </a:prstGeom>
          <a:noFill/>
        </p:spPr>
        <p:txBody>
          <a:bodyPr wrap="square" rtlCol="0">
            <a:spAutoFit/>
          </a:bodyPr>
          <a:lstStyle/>
          <a:p>
            <a:r>
              <a:rPr lang="de-DE" sz="1200" dirty="0"/>
              <a:t>Quelle: „Leitfaden zur Eindämmung der Lichtverschmutzung“ vom </a:t>
            </a:r>
            <a:r>
              <a:rPr lang="de-DE" sz="1200" dirty="0" err="1"/>
              <a:t>BayStMUV</a:t>
            </a:r>
            <a:endParaRPr lang="de-DE" sz="1200" dirty="0"/>
          </a:p>
        </p:txBody>
      </p:sp>
    </p:spTree>
    <p:extLst>
      <p:ext uri="{BB962C8B-B14F-4D97-AF65-F5344CB8AC3E}">
        <p14:creationId xmlns:p14="http://schemas.microsoft.com/office/powerpoint/2010/main" val="128561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2" y="1125538"/>
            <a:ext cx="4106443" cy="5112568"/>
          </a:xfrm>
        </p:spPr>
        <p:txBody>
          <a:bodyPr/>
          <a:lstStyle/>
          <a:p>
            <a:pPr marL="0" indent="0">
              <a:buNone/>
            </a:pPr>
            <a:r>
              <a:rPr lang="de-DE" dirty="0"/>
              <a:t>Obwohl es bereits so viele Untersuchungen, Veröffentlichungen, Leitfäden usw. gibt, sieht die Wirklichkeit anders aus.</a:t>
            </a:r>
          </a:p>
          <a:p>
            <a:pPr marL="0" indent="0">
              <a:buNone/>
            </a:pPr>
            <a:r>
              <a:rPr lang="de-DE" b="1" dirty="0"/>
              <a:t>Was können wir tun? </a:t>
            </a:r>
          </a:p>
          <a:p>
            <a:pPr>
              <a:buFontTx/>
              <a:buChar char="-"/>
            </a:pPr>
            <a:r>
              <a:rPr lang="de-DE" b="1" dirty="0"/>
              <a:t>Umwelt genau beobachten</a:t>
            </a:r>
          </a:p>
          <a:p>
            <a:pPr>
              <a:buFontTx/>
              <a:buChar char="-"/>
            </a:pPr>
            <a:r>
              <a:rPr lang="de-DE" b="1" dirty="0"/>
              <a:t>„falsche“ Lichtquellen fotografieren</a:t>
            </a:r>
          </a:p>
          <a:p>
            <a:pPr>
              <a:buFontTx/>
              <a:buChar char="-"/>
            </a:pPr>
            <a:r>
              <a:rPr lang="de-DE" b="1" dirty="0"/>
              <a:t>Lichtstärke messen </a:t>
            </a:r>
            <a:r>
              <a:rPr lang="de-DE" dirty="0"/>
              <a:t>(mit Luxmeter)</a:t>
            </a:r>
          </a:p>
          <a:p>
            <a:pPr>
              <a:buFontTx/>
              <a:buChar char="-"/>
            </a:pPr>
            <a:r>
              <a:rPr lang="de-DE" b="1" dirty="0"/>
              <a:t>Briefe oder Mails </a:t>
            </a:r>
            <a:r>
              <a:rPr lang="de-DE" dirty="0"/>
              <a:t>mit Fotos und Lichtwerten an Firmen, Gemeinden und Städte </a:t>
            </a:r>
            <a:r>
              <a:rPr lang="de-DE" b="1" dirty="0"/>
              <a:t>schicken</a:t>
            </a:r>
            <a:r>
              <a:rPr lang="de-DE" dirty="0"/>
              <a:t>, mit der Aufforderung, die Situation zu ändern</a:t>
            </a:r>
          </a:p>
          <a:p>
            <a:pPr>
              <a:buFontTx/>
              <a:buChar char="-"/>
            </a:pPr>
            <a:r>
              <a:rPr lang="de-DE" b="1" dirty="0"/>
              <a:t>Presse</a:t>
            </a:r>
            <a:r>
              <a:rPr lang="de-DE" dirty="0"/>
              <a:t> informieren</a:t>
            </a:r>
          </a:p>
          <a:p>
            <a:pPr>
              <a:buFontTx/>
              <a:buChar char="-"/>
            </a:pPr>
            <a:r>
              <a:rPr lang="de-DE" dirty="0"/>
              <a:t>mit </a:t>
            </a:r>
            <a:r>
              <a:rPr lang="de-DE" b="1" dirty="0"/>
              <a:t>Nachbarn </a:t>
            </a:r>
            <a:r>
              <a:rPr lang="de-DE" dirty="0"/>
              <a:t>reden</a:t>
            </a:r>
          </a:p>
          <a:p>
            <a:pPr>
              <a:buFontTx/>
              <a:buChar char="-"/>
            </a:pPr>
            <a:r>
              <a:rPr lang="de-DE" dirty="0">
                <a:highlight>
                  <a:srgbClr val="FFFF00"/>
                </a:highlight>
              </a:rPr>
              <a:t>noch mehr Vorschläge????????</a:t>
            </a:r>
          </a:p>
        </p:txBody>
      </p:sp>
      <p:sp>
        <p:nvSpPr>
          <p:cNvPr id="3" name="Textplatzhalter 2"/>
          <p:cNvSpPr>
            <a:spLocks noGrp="1"/>
          </p:cNvSpPr>
          <p:nvPr>
            <p:ph type="body" sz="quarter" idx="21"/>
          </p:nvPr>
        </p:nvSpPr>
        <p:spPr/>
        <p:txBody>
          <a:bodyPr/>
          <a:lstStyle/>
          <a:p>
            <a:r>
              <a:rPr lang="de-DE" dirty="0"/>
              <a:t>Wie Kann Lichtverschmutzung vermieden werden?</a:t>
            </a:r>
          </a:p>
        </p:txBody>
      </p:sp>
      <p:pic>
        <p:nvPicPr>
          <p:cNvPr id="5" name="Grafik 4">
            <a:extLst>
              <a:ext uri="{FF2B5EF4-FFF2-40B4-BE49-F238E27FC236}">
                <a16:creationId xmlns:a16="http://schemas.microsoft.com/office/drawing/2014/main" id="{17E06C44-A6FD-4092-B308-4ED2862784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4157" y="1077482"/>
            <a:ext cx="4680313" cy="4296528"/>
          </a:xfrm>
          <a:prstGeom prst="rect">
            <a:avLst/>
          </a:prstGeom>
        </p:spPr>
      </p:pic>
      <p:sp>
        <p:nvSpPr>
          <p:cNvPr id="2" name="Textfeld 1">
            <a:extLst>
              <a:ext uri="{FF2B5EF4-FFF2-40B4-BE49-F238E27FC236}">
                <a16:creationId xmlns:a16="http://schemas.microsoft.com/office/drawing/2014/main" id="{63429CBB-03AA-4EC8-A159-D5C8BF4E82B2}"/>
              </a:ext>
            </a:extLst>
          </p:cNvPr>
          <p:cNvSpPr txBox="1"/>
          <p:nvPr/>
        </p:nvSpPr>
        <p:spPr>
          <a:xfrm>
            <a:off x="6824414" y="5359274"/>
            <a:ext cx="3024336" cy="276999"/>
          </a:xfrm>
          <a:prstGeom prst="rect">
            <a:avLst/>
          </a:prstGeom>
          <a:noFill/>
        </p:spPr>
        <p:txBody>
          <a:bodyPr wrap="square" rtlCol="0">
            <a:spAutoFit/>
          </a:bodyPr>
          <a:lstStyle/>
          <a:p>
            <a:r>
              <a:rPr lang="de-DE" sz="1200" dirty="0"/>
              <a:t>Residenzplatz in Würzburg, Foto: S. Schindler</a:t>
            </a:r>
          </a:p>
        </p:txBody>
      </p:sp>
    </p:spTree>
    <p:extLst>
      <p:ext uri="{BB962C8B-B14F-4D97-AF65-F5344CB8AC3E}">
        <p14:creationId xmlns:p14="http://schemas.microsoft.com/office/powerpoint/2010/main" val="607450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10"/>
          <p:cNvSpPr txBox="1">
            <a:spLocks/>
          </p:cNvSpPr>
          <p:nvPr/>
        </p:nvSpPr>
        <p:spPr>
          <a:xfrm>
            <a:off x="704626" y="4365898"/>
            <a:ext cx="8064004" cy="2304256"/>
          </a:xfrm>
          <a:prstGeom prst="rect">
            <a:avLst/>
          </a:prstGeom>
        </p:spPr>
        <p:txBody>
          <a:bodyPr/>
          <a:lstStyle>
            <a:lvl1pPr marL="180975" indent="-180975" algn="l" defTabSz="957824" rtl="0" eaLnBrk="1" latinLnBrk="0" hangingPunct="1">
              <a:lnSpc>
                <a:spcPct val="100000"/>
              </a:lnSpc>
              <a:spcBef>
                <a:spcPts val="0"/>
              </a:spcBef>
              <a:spcAft>
                <a:spcPts val="300"/>
              </a:spcAft>
              <a:buClr>
                <a:schemeClr val="accent4"/>
              </a:buClr>
              <a:buFont typeface="Arial" pitchFamily="34" charset="0"/>
              <a:buChar char="•"/>
              <a:defRPr sz="1900" kern="1200">
                <a:solidFill>
                  <a:schemeClr val="tx1"/>
                </a:solidFill>
                <a:latin typeface="+mn-lt"/>
                <a:ea typeface="+mn-ea"/>
                <a:cs typeface="+mn-cs"/>
              </a:defRPr>
            </a:lvl1pPr>
            <a:lvl2pPr marL="361950" indent="-180975" algn="l" defTabSz="957824" rtl="0" eaLnBrk="1" latinLnBrk="0" hangingPunct="1">
              <a:lnSpc>
                <a:spcPct val="100000"/>
              </a:lnSpc>
              <a:spcBef>
                <a:spcPts val="0"/>
              </a:spcBef>
              <a:spcAft>
                <a:spcPts val="300"/>
              </a:spcAft>
              <a:buFont typeface="Arial" pitchFamily="34" charset="0"/>
              <a:buChar char="•"/>
              <a:defRPr sz="1500" kern="1200">
                <a:solidFill>
                  <a:schemeClr val="tx1"/>
                </a:solidFill>
                <a:latin typeface="+mn-lt"/>
                <a:ea typeface="+mn-ea"/>
                <a:cs typeface="+mn-cs"/>
              </a:defRPr>
            </a:lvl2pPr>
            <a:lvl3pPr marL="1197280" indent="-239456" algn="l" defTabSz="957824"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67619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155104"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634016"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2928"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1840"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70752" indent="-239456" algn="l" defTabSz="95782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Arial" pitchFamily="34" charset="0"/>
              <a:buNone/>
            </a:pPr>
            <a:r>
              <a:rPr lang="de-DE" sz="2100" b="1" cap="all" dirty="0">
                <a:solidFill>
                  <a:schemeClr val="bg2"/>
                </a:solidFill>
                <a:latin typeface="Calibri"/>
              </a:rPr>
              <a:t>Je mehr Menschen Mitglied im BN sind, desto wirkungsvoller können wir uns für Natur und Umwelt einsetzen. </a:t>
            </a:r>
          </a:p>
          <a:p>
            <a:pPr marL="0" indent="0">
              <a:buFont typeface="Arial" pitchFamily="34" charset="0"/>
              <a:buNone/>
            </a:pPr>
            <a:r>
              <a:rPr lang="de-DE" dirty="0">
                <a:solidFill>
                  <a:schemeClr val="tx1">
                    <a:lumMod val="50000"/>
                  </a:schemeClr>
                </a:solidFill>
              </a:rPr>
              <a:t>Gemeinsam stellen wir uns schützend vor die Kleinode und Schätze unserer </a:t>
            </a:r>
            <a:br>
              <a:rPr lang="de-DE" dirty="0">
                <a:solidFill>
                  <a:schemeClr val="tx1">
                    <a:lumMod val="50000"/>
                  </a:schemeClr>
                </a:solidFill>
              </a:rPr>
            </a:br>
            <a:r>
              <a:rPr lang="de-DE" dirty="0">
                <a:solidFill>
                  <a:schemeClr val="tx1">
                    <a:lumMod val="50000"/>
                  </a:schemeClr>
                </a:solidFill>
              </a:rPr>
              <a:t>Tier- und Pflanzenwelt, vor bedrohte Lebensräume und Landschaften </a:t>
            </a:r>
            <a:br>
              <a:rPr lang="de-DE" dirty="0">
                <a:solidFill>
                  <a:schemeClr val="tx1">
                    <a:lumMod val="50000"/>
                  </a:schemeClr>
                </a:solidFill>
              </a:rPr>
            </a:br>
            <a:r>
              <a:rPr lang="de-DE" b="1" dirty="0">
                <a:solidFill>
                  <a:schemeClr val="tx1">
                    <a:lumMod val="50000"/>
                  </a:schemeClr>
                </a:solidFill>
              </a:rPr>
              <a:t>bayernweit und direkt bei Ihnen vor Ort. </a:t>
            </a:r>
            <a:r>
              <a:rPr lang="de-DE" dirty="0">
                <a:solidFill>
                  <a:schemeClr val="tx1">
                    <a:lumMod val="50000"/>
                  </a:schemeClr>
                </a:solidFill>
              </a:rPr>
              <a:t>Wir finanzieren unseren Einsatz </a:t>
            </a:r>
            <a:br>
              <a:rPr lang="de-DE" dirty="0">
                <a:solidFill>
                  <a:schemeClr val="tx1">
                    <a:lumMod val="50000"/>
                  </a:schemeClr>
                </a:solidFill>
              </a:rPr>
            </a:br>
            <a:r>
              <a:rPr lang="de-DE" dirty="0">
                <a:solidFill>
                  <a:schemeClr val="tx1">
                    <a:lumMod val="50000"/>
                  </a:schemeClr>
                </a:solidFill>
              </a:rPr>
              <a:t>nur mit Hilfe von Mitgliedern und Förderern. </a:t>
            </a:r>
            <a:br>
              <a:rPr lang="de-DE" dirty="0">
                <a:solidFill>
                  <a:schemeClr val="tx1">
                    <a:lumMod val="50000"/>
                  </a:schemeClr>
                </a:solidFill>
              </a:rPr>
            </a:br>
            <a:r>
              <a:rPr lang="de-DE" dirty="0">
                <a:solidFill>
                  <a:schemeClr val="tx1">
                    <a:lumMod val="50000"/>
                  </a:schemeClr>
                </a:solidFill>
              </a:rPr>
              <a:t>Auch Sie können helfen. Werden Sie Mitglied.</a:t>
            </a:r>
          </a:p>
        </p:txBody>
      </p:sp>
      <p:pic>
        <p:nvPicPr>
          <p:cNvPr id="4" name="Picture 2" descr="S:\BN\BN PPT\Bilder für PPT\webadresse mitglied werd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326" y="6141715"/>
            <a:ext cx="3148661" cy="40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14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C9BE5905-949F-4D11-A80D-1406017F98A9}"/>
              </a:ext>
            </a:extLst>
          </p:cNvPr>
          <p:cNvSpPr>
            <a:spLocks noGrp="1"/>
          </p:cNvSpPr>
          <p:nvPr>
            <p:ph type="body" sz="quarter" idx="21"/>
          </p:nvPr>
        </p:nvSpPr>
        <p:spPr/>
        <p:txBody>
          <a:bodyPr/>
          <a:lstStyle/>
          <a:p>
            <a:r>
              <a:rPr lang="de-DE" dirty="0"/>
              <a:t>Stoppen wir die Lichtverschmutzung bei uns!</a:t>
            </a:r>
          </a:p>
        </p:txBody>
      </p:sp>
      <p:sp>
        <p:nvSpPr>
          <p:cNvPr id="6" name="Untertitel 5"/>
          <p:cNvSpPr>
            <a:spLocks noGrp="1"/>
          </p:cNvSpPr>
          <p:nvPr>
            <p:ph type="body" sz="quarter" idx="17"/>
          </p:nvPr>
        </p:nvSpPr>
        <p:spPr>
          <a:xfrm>
            <a:off x="450648" y="5713233"/>
            <a:ext cx="8822037" cy="650602"/>
          </a:xfrm>
        </p:spPr>
        <p:txBody>
          <a:bodyPr/>
          <a:lstStyle/>
          <a:p>
            <a:pPr algn="ctr"/>
            <a:r>
              <a:rPr lang="de-DE" dirty="0"/>
              <a:t>Danke für Ihre Aufmerksamkeit!</a:t>
            </a:r>
          </a:p>
          <a:p>
            <a:pPr algn="ctr"/>
            <a:r>
              <a:rPr lang="de-DE" dirty="0"/>
              <a:t>Nach einer kleinen Pause beginnt die Fragerunde ……….</a:t>
            </a:r>
          </a:p>
        </p:txBody>
      </p:sp>
      <p:sp>
        <p:nvSpPr>
          <p:cNvPr id="5" name="Titel 4"/>
          <p:cNvSpPr>
            <a:spLocks noGrp="1"/>
          </p:cNvSpPr>
          <p:nvPr>
            <p:ph type="ctrTitle" idx="4294967295"/>
          </p:nvPr>
        </p:nvSpPr>
        <p:spPr>
          <a:xfrm>
            <a:off x="199678" y="1269554"/>
            <a:ext cx="4032448" cy="1440160"/>
          </a:xfrm>
          <a:prstGeom prst="rect">
            <a:avLst/>
          </a:prstGeom>
        </p:spPr>
        <p:txBody>
          <a:bodyPr/>
          <a:lstStyle/>
          <a:p>
            <a:pPr algn="ctr"/>
            <a:r>
              <a:rPr lang="de-DE" dirty="0"/>
              <a:t>Frohe</a:t>
            </a:r>
            <a:br>
              <a:rPr lang="de-DE" dirty="0"/>
            </a:br>
            <a:r>
              <a:rPr lang="de-DE" dirty="0"/>
              <a:t>Weihnachtszeit!</a:t>
            </a:r>
          </a:p>
        </p:txBody>
      </p:sp>
      <p:pic>
        <p:nvPicPr>
          <p:cNvPr id="8" name="Grafik 7">
            <a:extLst>
              <a:ext uri="{FF2B5EF4-FFF2-40B4-BE49-F238E27FC236}">
                <a16:creationId xmlns:a16="http://schemas.microsoft.com/office/drawing/2014/main" id="{C477222D-64CA-4F81-96FF-4E6B8E3059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9921" y="1173437"/>
            <a:ext cx="5328592" cy="4340340"/>
          </a:xfrm>
          <a:prstGeom prst="rect">
            <a:avLst/>
          </a:prstGeom>
        </p:spPr>
      </p:pic>
      <p:sp>
        <p:nvSpPr>
          <p:cNvPr id="11" name="Textfeld 10">
            <a:extLst>
              <a:ext uri="{FF2B5EF4-FFF2-40B4-BE49-F238E27FC236}">
                <a16:creationId xmlns:a16="http://schemas.microsoft.com/office/drawing/2014/main" id="{7CF29784-12DF-49C0-A06C-DABD9F0CE387}"/>
              </a:ext>
            </a:extLst>
          </p:cNvPr>
          <p:cNvSpPr txBox="1"/>
          <p:nvPr/>
        </p:nvSpPr>
        <p:spPr>
          <a:xfrm>
            <a:off x="703734" y="3069754"/>
            <a:ext cx="3096344" cy="1846659"/>
          </a:xfrm>
          <a:prstGeom prst="rect">
            <a:avLst/>
          </a:prstGeom>
          <a:noFill/>
        </p:spPr>
        <p:txBody>
          <a:bodyPr wrap="square" rtlCol="0">
            <a:spAutoFit/>
          </a:bodyPr>
          <a:lstStyle/>
          <a:p>
            <a:r>
              <a:rPr lang="de-DE" dirty="0"/>
              <a:t>Hier könnte man ein Auge zudrücken, weil die meisten Insekten ja im Winter nicht aktiv sind.</a:t>
            </a:r>
          </a:p>
          <a:p>
            <a:r>
              <a:rPr lang="de-DE"/>
              <a:t>(Aber zur Energie-Einsparung </a:t>
            </a:r>
            <a:r>
              <a:rPr lang="de-DE" dirty="0"/>
              <a:t>trägt das sicher nicht </a:t>
            </a:r>
            <a:r>
              <a:rPr lang="de-DE"/>
              <a:t>bei.)</a:t>
            </a:r>
            <a:endParaRPr lang="de-DE" dirty="0"/>
          </a:p>
        </p:txBody>
      </p:sp>
      <p:sp>
        <p:nvSpPr>
          <p:cNvPr id="2" name="Textfeld 1">
            <a:extLst>
              <a:ext uri="{FF2B5EF4-FFF2-40B4-BE49-F238E27FC236}">
                <a16:creationId xmlns:a16="http://schemas.microsoft.com/office/drawing/2014/main" id="{9F371B49-20ED-4B02-86F3-FCA6624FD50A}"/>
              </a:ext>
            </a:extLst>
          </p:cNvPr>
          <p:cNvSpPr txBox="1"/>
          <p:nvPr/>
        </p:nvSpPr>
        <p:spPr>
          <a:xfrm flipH="1">
            <a:off x="8336582" y="5513777"/>
            <a:ext cx="1296144" cy="276999"/>
          </a:xfrm>
          <a:prstGeom prst="rect">
            <a:avLst/>
          </a:prstGeom>
          <a:noFill/>
        </p:spPr>
        <p:txBody>
          <a:bodyPr wrap="square" rtlCol="0">
            <a:spAutoFit/>
          </a:bodyPr>
          <a:lstStyle/>
          <a:p>
            <a:r>
              <a:rPr lang="de-DE" sz="1200" dirty="0"/>
              <a:t>Foto: S. Schindler</a:t>
            </a:r>
          </a:p>
        </p:txBody>
      </p:sp>
    </p:spTree>
    <p:extLst>
      <p:ext uri="{BB962C8B-B14F-4D97-AF65-F5344CB8AC3E}">
        <p14:creationId xmlns:p14="http://schemas.microsoft.com/office/powerpoint/2010/main" val="1758169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platzhalter 13"/>
          <p:cNvSpPr>
            <a:spLocks noGrp="1"/>
          </p:cNvSpPr>
          <p:nvPr>
            <p:ph type="body" sz="quarter" idx="24"/>
          </p:nvPr>
        </p:nvSpPr>
        <p:spPr>
          <a:xfrm>
            <a:off x="485724" y="1170198"/>
            <a:ext cx="8917072" cy="4995900"/>
          </a:xfrm>
        </p:spPr>
        <p:txBody>
          <a:bodyPr/>
          <a:lstStyle/>
          <a:p>
            <a:pPr marL="0" indent="0">
              <a:buNone/>
            </a:pPr>
            <a:r>
              <a:rPr lang="de-DE" sz="2000" b="1" dirty="0"/>
              <a:t>Lichtverschmutzung </a:t>
            </a:r>
            <a:r>
              <a:rPr lang="de-DE" sz="2000" dirty="0"/>
              <a:t>entsteht durch </a:t>
            </a:r>
            <a:r>
              <a:rPr lang="de-DE" sz="2000" b="1" dirty="0"/>
              <a:t>künstliche Lichtquellen </a:t>
            </a:r>
            <a:r>
              <a:rPr lang="de-DE" sz="2000" dirty="0"/>
              <a:t>und die </a:t>
            </a:r>
            <a:r>
              <a:rPr lang="de-DE" sz="2000" b="1" dirty="0"/>
              <a:t>Atmosphäre. </a:t>
            </a:r>
          </a:p>
          <a:p>
            <a:pPr marL="0" indent="0">
              <a:buNone/>
            </a:pPr>
            <a:r>
              <a:rPr lang="de-DE" sz="2000" dirty="0"/>
              <a:t>Wenn das Licht ausgesendet wird und die Lichtstrahlung in die Atmosphäre gelangt, wird diese Strahlung dort </a:t>
            </a:r>
            <a:r>
              <a:rPr lang="de-DE" sz="2000" b="1" dirty="0"/>
              <a:t>gestreut. </a:t>
            </a:r>
            <a:r>
              <a:rPr lang="de-DE" sz="2000" dirty="0"/>
              <a:t>Das Ergebnis ist das großflächige Aufleuchten des Nachthimmels über den Lichtquellen. </a:t>
            </a:r>
          </a:p>
          <a:p>
            <a:pPr marL="0" indent="0">
              <a:buNone/>
            </a:pPr>
            <a:r>
              <a:rPr lang="de-DE" sz="2000" dirty="0"/>
              <a:t>Besonders bei vielen einzelnen, starken und in den Himmel gerichteten Lichtquellen kommt es zu einer großflächigen Lichtverschmutzung</a:t>
            </a:r>
            <a:r>
              <a:rPr lang="de-DE" sz="2400" dirty="0"/>
              <a:t>.</a:t>
            </a:r>
          </a:p>
          <a:p>
            <a:pPr marL="0" indent="0">
              <a:buNone/>
            </a:pPr>
            <a:r>
              <a:rPr lang="de-DE" sz="2000" dirty="0"/>
              <a:t>Durch Streueffekte in der Atmosphäre bilden sich daraus immense </a:t>
            </a:r>
            <a:r>
              <a:rPr lang="de-DE" sz="2000" b="1" dirty="0"/>
              <a:t>Lichtglocken</a:t>
            </a:r>
            <a:r>
              <a:rPr lang="de-DE" sz="2000" dirty="0"/>
              <a:t> über besiedelten Gebieten. Dort ist es teilweise über </a:t>
            </a:r>
            <a:r>
              <a:rPr lang="de-DE" sz="2000" b="1" dirty="0"/>
              <a:t>4000 % heller </a:t>
            </a:r>
            <a:r>
              <a:rPr lang="de-DE" sz="2000" dirty="0"/>
              <a:t>im Vergleich zum natürlich dunklen Nachthimmel. Folgen:</a:t>
            </a:r>
          </a:p>
          <a:p>
            <a:pPr marL="0" indent="0">
              <a:buNone/>
            </a:pPr>
            <a:r>
              <a:rPr lang="de-DE" sz="2000" b="1" dirty="0"/>
              <a:t>- Über 100 Milliarden Insekten sterben während eines Sommers allein an Deutschlands Straßenlaternen (Erklärung später)</a:t>
            </a:r>
          </a:p>
          <a:p>
            <a:pPr marL="0" indent="0">
              <a:buNone/>
            </a:pPr>
            <a:r>
              <a:rPr lang="de-DE" sz="2000" b="1" dirty="0"/>
              <a:t>- Millionen Zugvögel zerschellen auf ihren nächtlichen Routen aufgrund von Desorientierung an Hausfassaden (2/3 aller Zugvögel ziehen nachts!).</a:t>
            </a:r>
          </a:p>
        </p:txBody>
      </p:sp>
      <p:sp>
        <p:nvSpPr>
          <p:cNvPr id="15" name="Textplatzhalter 14"/>
          <p:cNvSpPr>
            <a:spLocks noGrp="1"/>
          </p:cNvSpPr>
          <p:nvPr>
            <p:ph type="body" sz="quarter" idx="25"/>
          </p:nvPr>
        </p:nvSpPr>
        <p:spPr>
          <a:xfrm>
            <a:off x="485724" y="549474"/>
            <a:ext cx="8929739" cy="424508"/>
          </a:xfrm>
        </p:spPr>
        <p:txBody>
          <a:bodyPr/>
          <a:lstStyle/>
          <a:p>
            <a:r>
              <a:rPr lang="de-DE" dirty="0"/>
              <a:t>Wie entsteht Lichtverschmutzung?</a:t>
            </a:r>
          </a:p>
        </p:txBody>
      </p:sp>
    </p:spTree>
    <p:extLst>
      <p:ext uri="{BB962C8B-B14F-4D97-AF65-F5344CB8AC3E}">
        <p14:creationId xmlns:p14="http://schemas.microsoft.com/office/powerpoint/2010/main" val="279309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C3B03EE6-44DB-44A2-ABE0-E6B59008A2D1}"/>
              </a:ext>
            </a:extLst>
          </p:cNvPr>
          <p:cNvSpPr>
            <a:spLocks noGrp="1"/>
          </p:cNvSpPr>
          <p:nvPr>
            <p:ph type="body" sz="quarter" idx="24"/>
          </p:nvPr>
        </p:nvSpPr>
        <p:spPr>
          <a:xfrm>
            <a:off x="485724" y="1053530"/>
            <a:ext cx="8570938" cy="4391670"/>
          </a:xfrm>
        </p:spPr>
        <p:txBody>
          <a:bodyPr/>
          <a:lstStyle/>
          <a:p>
            <a:r>
              <a:rPr lang="de-DE" dirty="0"/>
              <a:t>Die </a:t>
            </a:r>
            <a:r>
              <a:rPr lang="de-DE" b="1" dirty="0"/>
              <a:t>Stärke von Lichtverschmutzungen </a:t>
            </a:r>
            <a:r>
              <a:rPr lang="de-DE" dirty="0"/>
              <a:t>wird anhand der Einheit </a:t>
            </a:r>
            <a:r>
              <a:rPr lang="de-DE" b="1" dirty="0"/>
              <a:t>„SQM“ </a:t>
            </a:r>
            <a:r>
              <a:rPr lang="de-DE" dirty="0"/>
              <a:t>gemessen. Übersetzt bedeutet diese Abkürzung </a:t>
            </a:r>
            <a:r>
              <a:rPr lang="de-DE" b="1" dirty="0"/>
              <a:t>Sky Quality Meter. </a:t>
            </a:r>
            <a:r>
              <a:rPr lang="de-DE" dirty="0"/>
              <a:t>Die Einheit gibt den Grad der Lichtverschmutzung pro Bogensekunde am Nachthimmel an. Unter einer Bogensekunde versteht man eine Winkelmaßeinheit, die 1/3600 Grad entspricht. Auch die </a:t>
            </a:r>
            <a:r>
              <a:rPr lang="de-DE" b="1" dirty="0" err="1"/>
              <a:t>Bortle</a:t>
            </a:r>
            <a:r>
              <a:rPr lang="de-DE" b="1" dirty="0"/>
              <a:t>-Skala </a:t>
            </a:r>
            <a:r>
              <a:rPr lang="de-DE" dirty="0"/>
              <a:t>eignet sich gut zur Einschätzung über die Lichtemissionen.</a:t>
            </a:r>
          </a:p>
          <a:p>
            <a:r>
              <a:rPr lang="de-DE" dirty="0"/>
              <a:t>Je höher der Sky Quality Meter ist, umso größer ist die Lichtbelastung. Bei der </a:t>
            </a:r>
            <a:r>
              <a:rPr lang="de-DE" dirty="0" err="1"/>
              <a:t>Bortle</a:t>
            </a:r>
            <a:r>
              <a:rPr lang="de-DE" dirty="0"/>
              <a:t>-Skala verhält es sich genau umgekehrt. Die folgende Tabelle gibt einen guten Überblick darüber, wie sich der SQM und der </a:t>
            </a:r>
            <a:r>
              <a:rPr lang="de-DE" dirty="0" err="1"/>
              <a:t>Bortle</a:t>
            </a:r>
            <a:r>
              <a:rPr lang="de-DE" dirty="0"/>
              <a:t> interpretieren lassen.</a:t>
            </a:r>
          </a:p>
          <a:p>
            <a:endParaRPr lang="de-DE" dirty="0"/>
          </a:p>
        </p:txBody>
      </p:sp>
      <p:sp>
        <p:nvSpPr>
          <p:cNvPr id="10" name="Textplatzhalter 9">
            <a:extLst>
              <a:ext uri="{FF2B5EF4-FFF2-40B4-BE49-F238E27FC236}">
                <a16:creationId xmlns:a16="http://schemas.microsoft.com/office/drawing/2014/main" id="{22CBA355-2144-495C-A00C-EA0D30DB3F47}"/>
              </a:ext>
            </a:extLst>
          </p:cNvPr>
          <p:cNvSpPr>
            <a:spLocks noGrp="1"/>
          </p:cNvSpPr>
          <p:nvPr>
            <p:ph type="body" sz="quarter" idx="25"/>
          </p:nvPr>
        </p:nvSpPr>
        <p:spPr/>
        <p:txBody>
          <a:bodyPr/>
          <a:lstStyle/>
          <a:p>
            <a:r>
              <a:rPr lang="de-DE" dirty="0"/>
              <a:t>Wie kann man Lichtverschmutzung messen?</a:t>
            </a:r>
          </a:p>
        </p:txBody>
      </p:sp>
      <p:graphicFrame>
        <p:nvGraphicFramePr>
          <p:cNvPr id="11" name="Tabelle 10">
            <a:extLst>
              <a:ext uri="{FF2B5EF4-FFF2-40B4-BE49-F238E27FC236}">
                <a16:creationId xmlns:a16="http://schemas.microsoft.com/office/drawing/2014/main" id="{30DBB5DC-5E03-48F4-A9B6-24EBDE985CF1}"/>
              </a:ext>
            </a:extLst>
          </p:cNvPr>
          <p:cNvGraphicFramePr>
            <a:graphicFrameLocks noGrp="1"/>
          </p:cNvGraphicFramePr>
          <p:nvPr>
            <p:extLst>
              <p:ext uri="{D42A27DB-BD31-4B8C-83A1-F6EECF244321}">
                <p14:modId xmlns:p14="http://schemas.microsoft.com/office/powerpoint/2010/main" val="3540220917"/>
              </p:ext>
            </p:extLst>
          </p:nvPr>
        </p:nvGraphicFramePr>
        <p:xfrm>
          <a:off x="1377530" y="3501802"/>
          <a:ext cx="6527004" cy="2659809"/>
        </p:xfrm>
        <a:graphic>
          <a:graphicData uri="http://schemas.openxmlformats.org/drawingml/2006/table">
            <a:tbl>
              <a:tblPr firstRow="1" firstCol="1" bandRow="1">
                <a:tableStyleId>{5C22544A-7EE6-4342-B048-85BDC9FD1C3A}</a:tableStyleId>
              </a:tblPr>
              <a:tblGrid>
                <a:gridCol w="526154">
                  <a:extLst>
                    <a:ext uri="{9D8B030D-6E8A-4147-A177-3AD203B41FA5}">
                      <a16:colId xmlns:a16="http://schemas.microsoft.com/office/drawing/2014/main" val="1326448086"/>
                    </a:ext>
                  </a:extLst>
                </a:gridCol>
                <a:gridCol w="460386">
                  <a:extLst>
                    <a:ext uri="{9D8B030D-6E8A-4147-A177-3AD203B41FA5}">
                      <a16:colId xmlns:a16="http://schemas.microsoft.com/office/drawing/2014/main" val="2952148581"/>
                    </a:ext>
                  </a:extLst>
                </a:gridCol>
                <a:gridCol w="5540464">
                  <a:extLst>
                    <a:ext uri="{9D8B030D-6E8A-4147-A177-3AD203B41FA5}">
                      <a16:colId xmlns:a16="http://schemas.microsoft.com/office/drawing/2014/main" val="3213581960"/>
                    </a:ext>
                  </a:extLst>
                </a:gridCol>
              </a:tblGrid>
              <a:tr h="164701">
                <a:tc>
                  <a:txBody>
                    <a:bodyPr/>
                    <a:lstStyle/>
                    <a:p>
                      <a:pPr>
                        <a:lnSpc>
                          <a:spcPct val="107000"/>
                        </a:lnSpc>
                        <a:spcAft>
                          <a:spcPts val="0"/>
                        </a:spcAft>
                      </a:pPr>
                      <a:r>
                        <a:rPr lang="de-DE" sz="1200">
                          <a:effectLst/>
                        </a:rPr>
                        <a:t>SQM</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Bortle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dirty="0">
                          <a:effectLst/>
                        </a:rPr>
                        <a:t>Beschreibung</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846105177"/>
                  </a:ext>
                </a:extLst>
              </a:tr>
              <a:tr h="164701">
                <a:tc>
                  <a:txBody>
                    <a:bodyPr/>
                    <a:lstStyle/>
                    <a:p>
                      <a:pPr>
                        <a:lnSpc>
                          <a:spcPct val="107000"/>
                        </a:lnSpc>
                        <a:spcAft>
                          <a:spcPts val="0"/>
                        </a:spcAft>
                      </a:pPr>
                      <a:r>
                        <a:rPr lang="de-DE" sz="1200">
                          <a:effectLst/>
                        </a:rPr>
                        <a:t>18.0</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dirty="0">
                          <a:effectLst/>
                        </a:rPr>
                        <a:t>Stadthimmel, kaum Sterne sichtbar</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429346945"/>
                  </a:ext>
                </a:extLst>
              </a:tr>
              <a:tr h="321081">
                <a:tc>
                  <a:txBody>
                    <a:bodyPr/>
                    <a:lstStyle/>
                    <a:p>
                      <a:pPr>
                        <a:lnSpc>
                          <a:spcPct val="107000"/>
                        </a:lnSpc>
                        <a:spcAft>
                          <a:spcPts val="0"/>
                        </a:spcAft>
                      </a:pPr>
                      <a:r>
                        <a:rPr lang="de-DE" sz="1200">
                          <a:effectLst/>
                        </a:rPr>
                        <a:t>18.3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7</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dirty="0">
                          <a:effectLst/>
                        </a:rPr>
                        <a:t>Vorstadthimmel mit Tendenz zum Stadthimmel, nur sehr wenige Sterne sichtbar</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976505334"/>
                  </a:ext>
                </a:extLst>
              </a:tr>
              <a:tr h="321081">
                <a:tc>
                  <a:txBody>
                    <a:bodyPr/>
                    <a:lstStyle/>
                    <a:p>
                      <a:pPr>
                        <a:lnSpc>
                          <a:spcPct val="107000"/>
                        </a:lnSpc>
                        <a:spcAft>
                          <a:spcPts val="0"/>
                        </a:spcAft>
                      </a:pPr>
                      <a:r>
                        <a:rPr lang="de-DE" sz="1200">
                          <a:effectLst/>
                        </a:rPr>
                        <a:t>18.8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Heller Vorstadthimmel mit aufgehelltem Himmel, Milchstraße ist nicht sichtbar</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577295399"/>
                  </a:ext>
                </a:extLst>
              </a:tr>
              <a:tr h="321081">
                <a:tc>
                  <a:txBody>
                    <a:bodyPr/>
                    <a:lstStyle/>
                    <a:p>
                      <a:pPr>
                        <a:lnSpc>
                          <a:spcPct val="107000"/>
                        </a:lnSpc>
                        <a:spcAft>
                          <a:spcPts val="0"/>
                        </a:spcAft>
                      </a:pPr>
                      <a:r>
                        <a:rPr lang="de-DE" sz="1200">
                          <a:effectLst/>
                        </a:rPr>
                        <a:t>19.8</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Vorstadthimmel mit kaum erkennbarer Milchstraße</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079014287"/>
                  </a:ext>
                </a:extLst>
              </a:tr>
              <a:tr h="321081">
                <a:tc>
                  <a:txBody>
                    <a:bodyPr/>
                    <a:lstStyle/>
                    <a:p>
                      <a:pPr>
                        <a:lnSpc>
                          <a:spcPct val="107000"/>
                        </a:lnSpc>
                        <a:spcAft>
                          <a:spcPts val="0"/>
                        </a:spcAft>
                      </a:pPr>
                      <a:r>
                        <a:rPr lang="de-DE" sz="1200">
                          <a:effectLst/>
                        </a:rPr>
                        <a:t>20.9</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Nachthimmel mit Tendenz zum Vorstadthimmel, Wolken im Zenit leuchten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21484230"/>
                  </a:ext>
                </a:extLst>
              </a:tr>
              <a:tr h="321081">
                <a:tc>
                  <a:txBody>
                    <a:bodyPr/>
                    <a:lstStyle/>
                    <a:p>
                      <a:pPr>
                        <a:lnSpc>
                          <a:spcPct val="107000"/>
                        </a:lnSpc>
                        <a:spcAft>
                          <a:spcPts val="0"/>
                        </a:spcAft>
                      </a:pPr>
                      <a:r>
                        <a:rPr lang="de-DE" sz="1200">
                          <a:effectLst/>
                        </a:rPr>
                        <a:t>21.4</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3</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ländlicher Nachthimmel, durch Licht helle Wolken am Horizont</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608808378"/>
                  </a:ext>
                </a:extLst>
              </a:tr>
              <a:tr h="321081">
                <a:tc>
                  <a:txBody>
                    <a:bodyPr/>
                    <a:lstStyle/>
                    <a:p>
                      <a:pPr>
                        <a:lnSpc>
                          <a:spcPct val="107000"/>
                        </a:lnSpc>
                        <a:spcAft>
                          <a:spcPts val="0"/>
                        </a:spcAft>
                      </a:pPr>
                      <a:r>
                        <a:rPr lang="de-DE" sz="1200">
                          <a:effectLst/>
                        </a:rPr>
                        <a:t>21.6</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dirty="0">
                          <a:effectLst/>
                        </a:rPr>
                        <a:t>2</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Sehr dunkler Nachthimmel ohne spürbare Lichtemissionen</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772722625"/>
                  </a:ext>
                </a:extLst>
              </a:tr>
              <a:tr h="321081">
                <a:tc>
                  <a:txBody>
                    <a:bodyPr/>
                    <a:lstStyle/>
                    <a:p>
                      <a:pPr>
                        <a:lnSpc>
                          <a:spcPct val="107000"/>
                        </a:lnSpc>
                        <a:spcAft>
                          <a:spcPts val="0"/>
                        </a:spcAft>
                      </a:pPr>
                      <a:r>
                        <a:rPr lang="de-DE" sz="1200">
                          <a:effectLst/>
                        </a:rPr>
                        <a:t>21.85</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a:effectLst/>
                        </a:rPr>
                        <a:t>1</a:t>
                      </a:r>
                      <a:endParaRPr lang="de-DE"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Aft>
                          <a:spcPts val="0"/>
                        </a:spcAft>
                      </a:pPr>
                      <a:r>
                        <a:rPr lang="de-DE" sz="1200" dirty="0">
                          <a:effectLst/>
                        </a:rPr>
                        <a:t>Völlig dunkler Nachthimmel ohne den Einfluss von Lichtquellen</a:t>
                      </a:r>
                      <a:endParaRPr lang="de-D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86023857"/>
                  </a:ext>
                </a:extLst>
              </a:tr>
            </a:tbl>
          </a:graphicData>
        </a:graphic>
      </p:graphicFrame>
    </p:spTree>
    <p:extLst>
      <p:ext uri="{BB962C8B-B14F-4D97-AF65-F5344CB8AC3E}">
        <p14:creationId xmlns:p14="http://schemas.microsoft.com/office/powerpoint/2010/main" val="2649094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E757D57-D47D-4F02-B092-016D4229591F}"/>
              </a:ext>
            </a:extLst>
          </p:cNvPr>
          <p:cNvSpPr>
            <a:spLocks noGrp="1"/>
          </p:cNvSpPr>
          <p:nvPr>
            <p:ph type="body" sz="quarter" idx="24"/>
          </p:nvPr>
        </p:nvSpPr>
        <p:spPr>
          <a:xfrm>
            <a:off x="468412" y="1053530"/>
            <a:ext cx="8732266" cy="5400600"/>
          </a:xfrm>
        </p:spPr>
        <p:txBody>
          <a:bodyPr/>
          <a:lstStyle/>
          <a:p>
            <a:r>
              <a:rPr lang="de-DE" b="1" dirty="0"/>
              <a:t>Lichtstrom: </a:t>
            </a:r>
            <a:r>
              <a:rPr lang="de-DE" sz="1200" dirty="0"/>
              <a:t>Der Lichtstrom ist die gesamte von einer Lichtquelle in alle Richtungen abgestrahlte Lichtleistung, er wird in Lumen (lm) gemessen. Eine 100 W-Glühlampe liefert 1400 lm.</a:t>
            </a:r>
          </a:p>
          <a:p>
            <a:r>
              <a:rPr lang="de-DE" b="1" dirty="0"/>
              <a:t>Lichtstärke: </a:t>
            </a:r>
            <a:r>
              <a:rPr lang="de-DE" sz="1200" dirty="0"/>
              <a:t>Die Lichtstärke ist der in einem bestimmten Raumwinkelbereich gesendete Lichtstrom, die Einheit ist Candela (cd). Der Name kommt daher, dass eine Kerze typischerweise eine Lichtstärke von 1 cd = 1 Lumen/m² hat. Die 100W-Glühlampe liefert ca. 110 cd.</a:t>
            </a:r>
          </a:p>
          <a:p>
            <a:r>
              <a:rPr lang="de-DE" b="1" dirty="0"/>
              <a:t>Leuchtdichte: </a:t>
            </a:r>
            <a:r>
              <a:rPr lang="de-DE" sz="1200" dirty="0"/>
              <a:t>Die Leuchtdichte ist die lichttechnische Größe, die das Auge wahrnimmt („Helligkeit“). Gemessen wird sie in Candela/m² oder cd/m².</a:t>
            </a:r>
          </a:p>
          <a:p>
            <a:r>
              <a:rPr lang="de-DE" b="1" dirty="0"/>
              <a:t>Beleuchtungsstärke: </a:t>
            </a:r>
            <a:r>
              <a:rPr lang="de-DE" sz="1200" dirty="0"/>
              <a:t>Die Beleuchtungsstärke ist die Lichtmenge, die auf ein zu beleuchtendes Objekt fällt, sie wird in Lux (lx) gemessen. Die 100 W-Glühlampe liefert in 1 m Entfernung eine Beleuchtungsstärke von 225 lx, in 50 m Entfernung nur noch 0,1 lx.</a:t>
            </a:r>
          </a:p>
          <a:p>
            <a:endParaRPr lang="de-DE" sz="1400" dirty="0"/>
          </a:p>
          <a:p>
            <a:endParaRPr lang="de-DE" sz="1400" dirty="0"/>
          </a:p>
          <a:p>
            <a:endParaRPr lang="de-DE" sz="1400" dirty="0"/>
          </a:p>
          <a:p>
            <a:pPr marL="0" indent="0">
              <a:buNone/>
            </a:pPr>
            <a:endParaRPr lang="de-DE" sz="1400" dirty="0"/>
          </a:p>
          <a:p>
            <a:pPr marL="0" indent="0">
              <a:buNone/>
            </a:pPr>
            <a:endParaRPr lang="de-DE" sz="1400" dirty="0"/>
          </a:p>
          <a:p>
            <a:endParaRPr lang="de-DE" b="1" dirty="0"/>
          </a:p>
          <a:p>
            <a:r>
              <a:rPr lang="de-DE" b="1" dirty="0"/>
              <a:t>Gleichförmigkeit U: </a:t>
            </a:r>
            <a:r>
              <a:rPr lang="de-DE" sz="1200" dirty="0"/>
              <a:t>Die Gleichförmigkeit einer ausgeleuchteten Fläche wird beschrieben durch das Verhältnis der minimalen zur mittleren Leuchtdichte bzw. Beleuchtungsstärke. Es wird bei der Planung berechnet und sollte durch Messungen an realisierten Installationen überprüft werden.</a:t>
            </a:r>
          </a:p>
          <a:p>
            <a:r>
              <a:rPr lang="de-DE" b="1" dirty="0"/>
              <a:t>Farbwiedergabeindex R: </a:t>
            </a:r>
            <a:r>
              <a:rPr lang="de-DE" sz="1200" dirty="0"/>
              <a:t>Der Farbwiedergabeindex beschreibt, wie gut eine bestimmte Lichtquelle unterschiedliche Farben erkennen lässt. Lichtquellen mit möglichst breitem kontinuierlichem Spektralverlauf (Sonne, Halogenlampe, R = 100) haben die beste Farbwiedergabe, während </a:t>
            </a:r>
            <a:r>
              <a:rPr lang="de-DE" sz="1200" dirty="0" err="1"/>
              <a:t>schmalbandige</a:t>
            </a:r>
            <a:r>
              <a:rPr lang="de-DE" sz="1200" dirty="0"/>
              <a:t> Lichtquellen (Natriumniederdruckdampflampe, einfarbige LED, R&lt;20) eine schlechte Farbwiedergabe ermöglichen.</a:t>
            </a:r>
          </a:p>
          <a:p>
            <a:endParaRPr lang="de-DE" dirty="0"/>
          </a:p>
        </p:txBody>
      </p:sp>
      <p:sp>
        <p:nvSpPr>
          <p:cNvPr id="10" name="Textplatzhalter 9">
            <a:extLst>
              <a:ext uri="{FF2B5EF4-FFF2-40B4-BE49-F238E27FC236}">
                <a16:creationId xmlns:a16="http://schemas.microsoft.com/office/drawing/2014/main" id="{FFB93060-ADA7-432E-B127-9182D329640B}"/>
              </a:ext>
            </a:extLst>
          </p:cNvPr>
          <p:cNvSpPr>
            <a:spLocks noGrp="1"/>
          </p:cNvSpPr>
          <p:nvPr>
            <p:ph type="body" sz="quarter" idx="25"/>
          </p:nvPr>
        </p:nvSpPr>
        <p:spPr/>
        <p:txBody>
          <a:bodyPr/>
          <a:lstStyle/>
          <a:p>
            <a:r>
              <a:rPr lang="de-DE" dirty="0"/>
              <a:t>Technische Begriffe</a:t>
            </a:r>
          </a:p>
        </p:txBody>
      </p:sp>
      <p:pic>
        <p:nvPicPr>
          <p:cNvPr id="12" name="Grafik 11">
            <a:extLst>
              <a:ext uri="{FF2B5EF4-FFF2-40B4-BE49-F238E27FC236}">
                <a16:creationId xmlns:a16="http://schemas.microsoft.com/office/drawing/2014/main" id="{AC924EE7-1BA3-4836-9986-22C43793AB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758" y="3299609"/>
            <a:ext cx="5254473" cy="1626384"/>
          </a:xfrm>
          <a:prstGeom prst="rect">
            <a:avLst/>
          </a:prstGeom>
        </p:spPr>
      </p:pic>
      <p:sp>
        <p:nvSpPr>
          <p:cNvPr id="13" name="Textfeld 12">
            <a:extLst>
              <a:ext uri="{FF2B5EF4-FFF2-40B4-BE49-F238E27FC236}">
                <a16:creationId xmlns:a16="http://schemas.microsoft.com/office/drawing/2014/main" id="{B7F5EDD8-DD38-453B-A43D-34BD85318846}"/>
              </a:ext>
            </a:extLst>
          </p:cNvPr>
          <p:cNvSpPr txBox="1"/>
          <p:nvPr/>
        </p:nvSpPr>
        <p:spPr>
          <a:xfrm>
            <a:off x="6141007" y="4648993"/>
            <a:ext cx="2699632" cy="246221"/>
          </a:xfrm>
          <a:prstGeom prst="rect">
            <a:avLst/>
          </a:prstGeom>
          <a:noFill/>
        </p:spPr>
        <p:txBody>
          <a:bodyPr wrap="square" rtlCol="0">
            <a:spAutoFit/>
          </a:bodyPr>
          <a:lstStyle/>
          <a:p>
            <a:r>
              <a:rPr lang="de-DE" sz="1000" dirty="0"/>
              <a:t>Quelle: www.sternenpark-schwaebische-alb.de</a:t>
            </a:r>
          </a:p>
        </p:txBody>
      </p:sp>
    </p:spTree>
    <p:extLst>
      <p:ext uri="{BB962C8B-B14F-4D97-AF65-F5344CB8AC3E}">
        <p14:creationId xmlns:p14="http://schemas.microsoft.com/office/powerpoint/2010/main" val="787457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85724" y="1233958"/>
            <a:ext cx="8858970" cy="4788123"/>
          </a:xfrm>
        </p:spPr>
        <p:txBody>
          <a:bodyPr/>
          <a:lstStyle/>
          <a:p>
            <a:pPr marL="0" indent="0">
              <a:buNone/>
            </a:pPr>
            <a:r>
              <a:rPr lang="de-DE" b="1" dirty="0"/>
              <a:t>Lichtverschmutzung</a:t>
            </a:r>
            <a:r>
              <a:rPr lang="de-DE" dirty="0"/>
              <a:t> kann zu einem echten Problem werden, denn der rhythmische </a:t>
            </a:r>
            <a:r>
              <a:rPr lang="de-DE" b="1" dirty="0"/>
              <a:t>Wechsel zwischen hellem Tag und dunkler Nacht</a:t>
            </a:r>
            <a:r>
              <a:rPr lang="de-DE" dirty="0"/>
              <a:t>, den uns das Sonnenlicht in Kombination mit der Erdrotation vorgibt, und an dem sich alle Organismen orientieren, </a:t>
            </a:r>
            <a:r>
              <a:rPr lang="de-DE" b="1" dirty="0"/>
              <a:t>wird gestört.</a:t>
            </a:r>
          </a:p>
          <a:p>
            <a:pPr marL="0" indent="0">
              <a:buNone/>
            </a:pPr>
            <a:r>
              <a:rPr lang="de-DE" b="1" dirty="0"/>
              <a:t>Durch die künstliche Lichtstrahlung in den Himmel wird der Anblick vom Sternen-himmel deutlich erschwert </a:t>
            </a:r>
            <a:r>
              <a:rPr lang="de-DE" dirty="0"/>
              <a:t>bzw. fast unmöglich gemacht. Für den einen oder anderen von uns, der nur gelegentlich in den Nachthimmel blickt, wird dies sicherlich kein allzu großes Problem darstellen. Aber bei </a:t>
            </a:r>
            <a:r>
              <a:rPr lang="de-DE" b="1" dirty="0"/>
              <a:t>Astronomen</a:t>
            </a:r>
            <a:r>
              <a:rPr lang="de-DE" dirty="0"/>
              <a:t> z.B. wird die Arbeit deutlich erschwert.</a:t>
            </a:r>
          </a:p>
          <a:p>
            <a:pPr marL="0" indent="0">
              <a:buNone/>
            </a:pPr>
            <a:r>
              <a:rPr lang="de-DE" dirty="0"/>
              <a:t>Sie tragen mit ihren Beobachtungen und Ergebnissen einen wichtigen Teil zur Erforschung des Weltalls und der </a:t>
            </a:r>
            <a:r>
              <a:rPr lang="de-DE" b="1" dirty="0"/>
              <a:t>(Astro-)Physik </a:t>
            </a:r>
            <a:r>
              <a:rPr lang="de-DE" dirty="0"/>
              <a:t>bei. Unter dem Einfluss von Lichtverschmutzung ist es für sie unmöglich, das Weltall mit Teleskopen zu untersuchen oder brauchbares Bildmaterial vom All für weitere Forschungen aufzunehmen. Besonders </a:t>
            </a:r>
            <a:r>
              <a:rPr lang="de-DE" b="1" dirty="0"/>
              <a:t>leuchtende Satelliten </a:t>
            </a:r>
            <a:r>
              <a:rPr lang="de-DE" dirty="0"/>
              <a:t>können langzeitbelichtete Aufnahmen vom Weltall stören oder sogar dazu führen, dass diese völlig unbrauchbar werden. Aus diesem Grund befinden sich </a:t>
            </a:r>
            <a:r>
              <a:rPr lang="de-DE" b="1" dirty="0"/>
              <a:t>Sternwarten</a:t>
            </a:r>
            <a:r>
              <a:rPr lang="de-DE" dirty="0"/>
              <a:t> oder große Spiegelteleskope immer öfters an abgelegenen Orten, um den Lichteinfall auf ein Minimum zu reduzieren.</a:t>
            </a:r>
          </a:p>
          <a:p>
            <a:pPr marL="0" indent="0">
              <a:buNone/>
            </a:pPr>
            <a:endParaRPr lang="de-DE" dirty="0"/>
          </a:p>
          <a:p>
            <a:endParaRPr lang="de-DE" dirty="0"/>
          </a:p>
        </p:txBody>
      </p:sp>
      <p:sp>
        <p:nvSpPr>
          <p:cNvPr id="3" name="Textplatzhalter 2"/>
          <p:cNvSpPr>
            <a:spLocks noGrp="1"/>
          </p:cNvSpPr>
          <p:nvPr>
            <p:ph type="body" sz="quarter" idx="21"/>
          </p:nvPr>
        </p:nvSpPr>
        <p:spPr/>
        <p:txBody>
          <a:bodyPr/>
          <a:lstStyle/>
          <a:p>
            <a:r>
              <a:rPr lang="de-DE" dirty="0"/>
              <a:t>Warum Lichtverschmutzung Vermeiden?</a:t>
            </a:r>
          </a:p>
        </p:txBody>
      </p:sp>
    </p:spTree>
    <p:extLst>
      <p:ext uri="{BB962C8B-B14F-4D97-AF65-F5344CB8AC3E}">
        <p14:creationId xmlns:p14="http://schemas.microsoft.com/office/powerpoint/2010/main" val="2400112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24"/>
          </p:nvPr>
        </p:nvSpPr>
        <p:spPr>
          <a:xfrm>
            <a:off x="443492" y="1413570"/>
            <a:ext cx="9002987" cy="4392488"/>
          </a:xfrm>
        </p:spPr>
        <p:txBody>
          <a:bodyPr/>
          <a:lstStyle/>
          <a:p>
            <a:pPr marL="0" indent="0">
              <a:buNone/>
            </a:pPr>
            <a:r>
              <a:rPr lang="de-DE" dirty="0"/>
              <a:t>Für uns </a:t>
            </a:r>
            <a:r>
              <a:rPr lang="de-DE" b="1" dirty="0"/>
              <a:t>Menschen</a:t>
            </a:r>
            <a:r>
              <a:rPr lang="de-DE" dirty="0"/>
              <a:t> können sich künstliche Lichtquellen in der Nacht negativ bemerkbar machen. Übermäßige Lichteinstrahlung </a:t>
            </a:r>
            <a:r>
              <a:rPr lang="de-DE" b="1" dirty="0"/>
              <a:t>verhindert </a:t>
            </a:r>
            <a:r>
              <a:rPr lang="de-DE" dirty="0"/>
              <a:t>beispielsweise </a:t>
            </a:r>
            <a:r>
              <a:rPr lang="de-DE" b="1" dirty="0"/>
              <a:t>die Bildung des Schlafhormons Melatonin </a:t>
            </a:r>
            <a:r>
              <a:rPr lang="de-DE" dirty="0"/>
              <a:t>und sorgt dafür, dass wir nicht so gut schlafen können.</a:t>
            </a:r>
          </a:p>
          <a:p>
            <a:pPr marL="0" indent="0">
              <a:buNone/>
            </a:pPr>
            <a:r>
              <a:rPr lang="de-DE" dirty="0"/>
              <a:t>Das Dunkelhormon </a:t>
            </a:r>
            <a:r>
              <a:rPr lang="de-DE" b="1" dirty="0"/>
              <a:t>Melatonin</a:t>
            </a:r>
            <a:r>
              <a:rPr lang="de-DE" dirty="0"/>
              <a:t> steuert viele </a:t>
            </a:r>
            <a:r>
              <a:rPr lang="de-DE" b="1" dirty="0"/>
              <a:t>Körperfunktionen</a:t>
            </a:r>
            <a:r>
              <a:rPr lang="de-DE" dirty="0"/>
              <a:t>, </a:t>
            </a:r>
            <a:r>
              <a:rPr lang="de-DE" b="1" dirty="0"/>
              <a:t>Reparatur- und</a:t>
            </a:r>
            <a:r>
              <a:rPr lang="de-DE" dirty="0"/>
              <a:t> </a:t>
            </a:r>
            <a:r>
              <a:rPr lang="de-DE" b="1" dirty="0"/>
              <a:t>Regenerationsprozesse </a:t>
            </a:r>
            <a:r>
              <a:rPr lang="de-DE" dirty="0"/>
              <a:t>sowie auch den </a:t>
            </a:r>
            <a:r>
              <a:rPr lang="de-DE" b="1" dirty="0"/>
              <a:t>Wach-/Schlafrhythmus. </a:t>
            </a:r>
            <a:r>
              <a:rPr lang="de-DE" dirty="0"/>
              <a:t>Zusätzlich ist es ein wirksames </a:t>
            </a:r>
            <a:r>
              <a:rPr lang="de-DE" b="1" dirty="0"/>
              <a:t>Antioxidans</a:t>
            </a:r>
            <a:r>
              <a:rPr lang="de-DE" dirty="0"/>
              <a:t> </a:t>
            </a:r>
            <a:r>
              <a:rPr lang="de-DE" sz="1400" dirty="0"/>
              <a:t>(schützt Zellen vor freien Radikalen d.h. oxidativem Stress).</a:t>
            </a:r>
          </a:p>
          <a:p>
            <a:pPr marL="0" indent="0">
              <a:buNone/>
            </a:pPr>
            <a:r>
              <a:rPr lang="de-DE" dirty="0"/>
              <a:t>Für einen </a:t>
            </a:r>
            <a:r>
              <a:rPr lang="de-DE" b="1" dirty="0"/>
              <a:t>gesunden, erholsamen Schlaf </a:t>
            </a:r>
            <a:r>
              <a:rPr lang="de-DE" dirty="0"/>
              <a:t>gilt deshalb: Ein bis zwei Stunden vor dem Schlafengehen sollte helles, vor allem aber </a:t>
            </a:r>
            <a:r>
              <a:rPr lang="de-DE" b="1" dirty="0"/>
              <a:t>bläuliches Licht </a:t>
            </a:r>
            <a:r>
              <a:rPr lang="de-DE" dirty="0"/>
              <a:t>unbedingt </a:t>
            </a:r>
            <a:r>
              <a:rPr lang="de-DE" b="1" dirty="0"/>
              <a:t>gemieden werden</a:t>
            </a:r>
            <a:r>
              <a:rPr lang="de-DE" dirty="0"/>
              <a:t>.</a:t>
            </a:r>
          </a:p>
          <a:p>
            <a:pPr marL="0" indent="0">
              <a:buNone/>
            </a:pPr>
            <a:r>
              <a:rPr lang="de-DE" dirty="0"/>
              <a:t>Eine dunkle Schlafumgebung nützt also gar nichts, wenn man zuvor im grellen </a:t>
            </a:r>
            <a:r>
              <a:rPr lang="de-DE" dirty="0" err="1"/>
              <a:t>Badlicht</a:t>
            </a:r>
            <a:r>
              <a:rPr lang="de-DE" dirty="0"/>
              <a:t> gestanden oder zu lang in helle Bildschirme geschaut hat oder bei der Autofahrt dem Licht blendender Straßenlaternen und Autoscheinwerfern ausgesetzt war.</a:t>
            </a:r>
          </a:p>
          <a:p>
            <a:pPr marL="0" indent="0">
              <a:buNone/>
            </a:pPr>
            <a:r>
              <a:rPr lang="de-DE" dirty="0"/>
              <a:t>Ist der Schlaf anhaltend gestört, kann es zu </a:t>
            </a:r>
            <a:r>
              <a:rPr lang="de-DE" b="1" dirty="0"/>
              <a:t>schwerwiegenden Krankheiten </a:t>
            </a:r>
            <a:r>
              <a:rPr lang="de-DE" dirty="0"/>
              <a:t>kommen:</a:t>
            </a:r>
          </a:p>
          <a:p>
            <a:pPr marL="0" indent="0">
              <a:buNone/>
            </a:pPr>
            <a:r>
              <a:rPr lang="de-DE" b="1" dirty="0"/>
              <a:t>Übergewicht, Depressionen, Herz-/Kreislauferkrankungen, Schwäche des Immun-systems, Diabetes oder sogar Krebs.</a:t>
            </a:r>
          </a:p>
        </p:txBody>
      </p:sp>
      <p:sp>
        <p:nvSpPr>
          <p:cNvPr id="3" name="Textplatzhalter 2"/>
          <p:cNvSpPr>
            <a:spLocks noGrp="1"/>
          </p:cNvSpPr>
          <p:nvPr>
            <p:ph type="body" sz="quarter" idx="21"/>
          </p:nvPr>
        </p:nvSpPr>
        <p:spPr>
          <a:xfrm>
            <a:off x="485723" y="58713"/>
            <a:ext cx="8929739" cy="981522"/>
          </a:xfrm>
        </p:spPr>
        <p:txBody>
          <a:bodyPr/>
          <a:lstStyle/>
          <a:p>
            <a:r>
              <a:rPr lang="de-DE" dirty="0"/>
              <a:t>Wem Schadet die Lichtverschmutzung besonders?</a:t>
            </a:r>
          </a:p>
        </p:txBody>
      </p:sp>
    </p:spTree>
    <p:extLst>
      <p:ext uri="{BB962C8B-B14F-4D97-AF65-F5344CB8AC3E}">
        <p14:creationId xmlns:p14="http://schemas.microsoft.com/office/powerpoint/2010/main" val="3376654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033BD7C-D47E-4303-8D06-C3FC093D7A25}"/>
              </a:ext>
            </a:extLst>
          </p:cNvPr>
          <p:cNvSpPr>
            <a:spLocks noGrp="1"/>
          </p:cNvSpPr>
          <p:nvPr>
            <p:ph type="body" sz="quarter" idx="24"/>
          </p:nvPr>
        </p:nvSpPr>
        <p:spPr>
          <a:xfrm>
            <a:off x="703734" y="1233958"/>
            <a:ext cx="8568952" cy="4860131"/>
          </a:xfrm>
        </p:spPr>
        <p:txBody>
          <a:bodyPr/>
          <a:lstStyle/>
          <a:p>
            <a:pPr marL="0" indent="0">
              <a:buNone/>
            </a:pPr>
            <a:r>
              <a:rPr lang="de-DE" dirty="0"/>
              <a:t>Doch auch die </a:t>
            </a:r>
            <a:r>
              <a:rPr lang="de-DE" b="1" dirty="0"/>
              <a:t>Tierwelt</a:t>
            </a:r>
            <a:r>
              <a:rPr lang="de-DE" dirty="0"/>
              <a:t> wird durch das künstliche Licht zunehmend beeinflusst: Dies wirkt sich besonders auf </a:t>
            </a:r>
            <a:r>
              <a:rPr lang="de-DE" b="1" dirty="0"/>
              <a:t>nachtaktive Vögel (Eulen, Uhus), Fledermäuse </a:t>
            </a:r>
            <a:r>
              <a:rPr lang="de-DE" dirty="0"/>
              <a:t>und </a:t>
            </a:r>
            <a:r>
              <a:rPr lang="de-DE" b="1" dirty="0"/>
              <a:t>Insekten</a:t>
            </a:r>
            <a:r>
              <a:rPr lang="de-DE" dirty="0"/>
              <a:t> aus, deren </a:t>
            </a:r>
            <a:r>
              <a:rPr lang="de-DE" b="1" dirty="0"/>
              <a:t>Orientierungsfähigkeit</a:t>
            </a:r>
            <a:r>
              <a:rPr lang="de-DE" dirty="0"/>
              <a:t> durch die Lichteinstrahlung </a:t>
            </a:r>
            <a:r>
              <a:rPr lang="de-DE" b="1" dirty="0"/>
              <a:t>gestört</a:t>
            </a:r>
            <a:r>
              <a:rPr lang="de-DE" dirty="0"/>
              <a:t> wird.</a:t>
            </a:r>
          </a:p>
          <a:p>
            <a:pPr marL="0" indent="0">
              <a:buNone/>
            </a:pPr>
            <a:r>
              <a:rPr lang="de-DE" dirty="0"/>
              <a:t>Mehr als </a:t>
            </a:r>
            <a:r>
              <a:rPr lang="de-DE" b="1" dirty="0"/>
              <a:t>60% aller Lebewesen sind nachtaktiv</a:t>
            </a:r>
            <a:r>
              <a:rPr lang="de-DE" dirty="0"/>
              <a:t>, neben Insekten und Vögeln auch </a:t>
            </a:r>
            <a:r>
              <a:rPr lang="de-DE" b="1" dirty="0"/>
              <a:t>Füchse</a:t>
            </a:r>
            <a:r>
              <a:rPr lang="de-DE" dirty="0"/>
              <a:t>, </a:t>
            </a:r>
            <a:r>
              <a:rPr lang="de-DE" b="1" dirty="0"/>
              <a:t>Wildschweine</a:t>
            </a:r>
            <a:r>
              <a:rPr lang="de-DE" dirty="0"/>
              <a:t>, </a:t>
            </a:r>
            <a:r>
              <a:rPr lang="de-DE" b="1" dirty="0"/>
              <a:t>Igel, Mäuse, Kröten und andere Amphibien, Regenwürmer, Schnecken, </a:t>
            </a:r>
            <a:r>
              <a:rPr lang="de-DE" dirty="0"/>
              <a:t>usw. Sie werden in ihren nächtlichen Aktivitäten gestört (</a:t>
            </a:r>
            <a:r>
              <a:rPr lang="de-DE" b="1" dirty="0"/>
              <a:t>Bestäubung, Fortpflanzung, Futtersuche</a:t>
            </a:r>
            <a:r>
              <a:rPr lang="de-DE" dirty="0"/>
              <a:t>). Sie werden geblendet, verdrängt, abgelenkt, irritiert – es kommt zu Verhaltensänderungen. </a:t>
            </a:r>
            <a:r>
              <a:rPr lang="de-DE" b="1" dirty="0"/>
              <a:t>Für unzählige Insekten wird Licht sogar zur tödlichen Falle.</a:t>
            </a:r>
          </a:p>
          <a:p>
            <a:pPr marL="0" indent="0">
              <a:buNone/>
            </a:pPr>
            <a:r>
              <a:rPr lang="de-DE" b="1" dirty="0"/>
              <a:t>Insekten</a:t>
            </a:r>
            <a:r>
              <a:rPr lang="de-DE" dirty="0"/>
              <a:t> sind nicht nur die größte und </a:t>
            </a:r>
            <a:r>
              <a:rPr lang="de-DE" b="1" dirty="0"/>
              <a:t>wichtigste Nahrungsquelle </a:t>
            </a:r>
            <a:r>
              <a:rPr lang="de-DE" dirty="0"/>
              <a:t>im Tierreich, sondern auch die </a:t>
            </a:r>
            <a:r>
              <a:rPr lang="de-DE" b="1" dirty="0"/>
              <a:t>wichtigsten Bestäuber. </a:t>
            </a:r>
            <a:r>
              <a:rPr lang="de-DE" dirty="0"/>
              <a:t>Fast alle Wild- und Kulturpflanzen sind auf sie angewiesen.</a:t>
            </a:r>
          </a:p>
          <a:p>
            <a:pPr marL="0" indent="0">
              <a:buNone/>
            </a:pPr>
            <a:r>
              <a:rPr lang="de-DE" dirty="0"/>
              <a:t>Kommt durch das Zuviel an nächtlichem Licht keine Bestäubung zustande, ist letztlich unser ganzes Ökosystem bedroht. Tagaktive Insekten können dieses Defizit nicht ausgleichen.</a:t>
            </a:r>
          </a:p>
          <a:p>
            <a:endParaRPr lang="de-DE" dirty="0"/>
          </a:p>
        </p:txBody>
      </p:sp>
      <p:sp>
        <p:nvSpPr>
          <p:cNvPr id="4" name="Textplatzhalter 3">
            <a:extLst>
              <a:ext uri="{FF2B5EF4-FFF2-40B4-BE49-F238E27FC236}">
                <a16:creationId xmlns:a16="http://schemas.microsoft.com/office/drawing/2014/main" id="{F80BB79F-0B40-4B5D-B411-18FD40D0F943}"/>
              </a:ext>
            </a:extLst>
          </p:cNvPr>
          <p:cNvSpPr>
            <a:spLocks noGrp="1"/>
          </p:cNvSpPr>
          <p:nvPr>
            <p:ph type="body" sz="quarter" idx="21"/>
          </p:nvPr>
        </p:nvSpPr>
        <p:spPr>
          <a:xfrm>
            <a:off x="485724" y="-7540"/>
            <a:ext cx="8929739" cy="981522"/>
          </a:xfrm>
        </p:spPr>
        <p:txBody>
          <a:bodyPr/>
          <a:lstStyle/>
          <a:p>
            <a:r>
              <a:rPr lang="de-DE" dirty="0"/>
              <a:t>Wem schadet die Lichtverschmutzung besonders?</a:t>
            </a:r>
          </a:p>
        </p:txBody>
      </p:sp>
    </p:spTree>
    <p:extLst>
      <p:ext uri="{BB962C8B-B14F-4D97-AF65-F5344CB8AC3E}">
        <p14:creationId xmlns:p14="http://schemas.microsoft.com/office/powerpoint/2010/main" val="36947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3848AA9-B353-4F7E-844C-ECC0D0CEBF0D}"/>
              </a:ext>
            </a:extLst>
          </p:cNvPr>
          <p:cNvSpPr>
            <a:spLocks noGrp="1"/>
          </p:cNvSpPr>
          <p:nvPr>
            <p:ph type="body" sz="quarter" idx="24"/>
          </p:nvPr>
        </p:nvSpPr>
        <p:spPr>
          <a:xfrm>
            <a:off x="208305" y="1233959"/>
            <a:ext cx="4599885" cy="981523"/>
          </a:xfrm>
        </p:spPr>
        <p:txBody>
          <a:bodyPr/>
          <a:lstStyle/>
          <a:p>
            <a:pPr marL="0" indent="0">
              <a:buNone/>
            </a:pPr>
            <a:r>
              <a:rPr lang="de-DE" dirty="0"/>
              <a:t>Von den mehr als </a:t>
            </a:r>
            <a:r>
              <a:rPr lang="de-DE" b="1" dirty="0"/>
              <a:t>3000 Schmetterlingsarten sind 90 % nachtaktiv</a:t>
            </a:r>
            <a:r>
              <a:rPr lang="de-DE" dirty="0"/>
              <a:t>, z.B. alle Schwärmer und Eulen. Hier nur eine kleine Auswahl:</a:t>
            </a:r>
          </a:p>
          <a:p>
            <a:pPr>
              <a:buFontTx/>
              <a:buChar char="-"/>
            </a:pPr>
            <a:endParaRPr lang="de-DE" dirty="0"/>
          </a:p>
          <a:p>
            <a:pPr marL="0" indent="0">
              <a:buNone/>
            </a:pPr>
            <a:endParaRPr lang="de-DE" dirty="0"/>
          </a:p>
        </p:txBody>
      </p:sp>
      <p:sp>
        <p:nvSpPr>
          <p:cNvPr id="4" name="Textplatzhalter 3">
            <a:extLst>
              <a:ext uri="{FF2B5EF4-FFF2-40B4-BE49-F238E27FC236}">
                <a16:creationId xmlns:a16="http://schemas.microsoft.com/office/drawing/2014/main" id="{0225063C-B052-41EE-B855-2E01BF58F877}"/>
              </a:ext>
            </a:extLst>
          </p:cNvPr>
          <p:cNvSpPr>
            <a:spLocks noGrp="1"/>
          </p:cNvSpPr>
          <p:nvPr>
            <p:ph type="body" sz="quarter" idx="21"/>
          </p:nvPr>
        </p:nvSpPr>
        <p:spPr/>
        <p:txBody>
          <a:bodyPr/>
          <a:lstStyle/>
          <a:p>
            <a:r>
              <a:rPr lang="de-DE" dirty="0"/>
              <a:t>Nachtaktive Insekten</a:t>
            </a:r>
          </a:p>
        </p:txBody>
      </p:sp>
      <p:pic>
        <p:nvPicPr>
          <p:cNvPr id="5" name="Grafik 4">
            <a:extLst>
              <a:ext uri="{FF2B5EF4-FFF2-40B4-BE49-F238E27FC236}">
                <a16:creationId xmlns:a16="http://schemas.microsoft.com/office/drawing/2014/main" id="{6986B124-8C10-4F78-89FA-91DD4F184E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5419" y="992151"/>
            <a:ext cx="2503935" cy="1684577"/>
          </a:xfrm>
          <a:prstGeom prst="rect">
            <a:avLst/>
          </a:prstGeom>
          <a:ln>
            <a:noFill/>
          </a:ln>
          <a:effectLst>
            <a:softEdge rad="112500"/>
          </a:effectLst>
        </p:spPr>
      </p:pic>
      <p:pic>
        <p:nvPicPr>
          <p:cNvPr id="7" name="Grafik 6">
            <a:extLst>
              <a:ext uri="{FF2B5EF4-FFF2-40B4-BE49-F238E27FC236}">
                <a16:creationId xmlns:a16="http://schemas.microsoft.com/office/drawing/2014/main" id="{A277A2C8-1CD7-403D-A94E-EEB28F973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277" y="1888278"/>
            <a:ext cx="2659293" cy="2149380"/>
          </a:xfrm>
          <a:prstGeom prst="rect">
            <a:avLst/>
          </a:prstGeom>
          <a:ln>
            <a:noFill/>
          </a:ln>
          <a:effectLst>
            <a:softEdge rad="112500"/>
          </a:effectLst>
        </p:spPr>
      </p:pic>
      <p:pic>
        <p:nvPicPr>
          <p:cNvPr id="9" name="Grafik 8">
            <a:extLst>
              <a:ext uri="{FF2B5EF4-FFF2-40B4-BE49-F238E27FC236}">
                <a16:creationId xmlns:a16="http://schemas.microsoft.com/office/drawing/2014/main" id="{57111E0C-E03C-4160-8B9E-C6C8BCE17A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991" y="3815534"/>
            <a:ext cx="2180084" cy="2263475"/>
          </a:xfrm>
          <a:prstGeom prst="rect">
            <a:avLst/>
          </a:prstGeom>
          <a:ln>
            <a:noFill/>
          </a:ln>
          <a:effectLst>
            <a:softEdge rad="112500"/>
          </a:effectLst>
        </p:spPr>
      </p:pic>
      <p:pic>
        <p:nvPicPr>
          <p:cNvPr id="11" name="Grafik 10">
            <a:extLst>
              <a:ext uri="{FF2B5EF4-FFF2-40B4-BE49-F238E27FC236}">
                <a16:creationId xmlns:a16="http://schemas.microsoft.com/office/drawing/2014/main" id="{4FADBB94-7806-4D56-95AE-1CEAE91846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0726" y="2582604"/>
            <a:ext cx="2448272" cy="1967331"/>
          </a:xfrm>
          <a:prstGeom prst="rect">
            <a:avLst/>
          </a:prstGeom>
          <a:ln>
            <a:noFill/>
          </a:ln>
          <a:effectLst>
            <a:softEdge rad="112500"/>
          </a:effectLst>
        </p:spPr>
      </p:pic>
      <p:pic>
        <p:nvPicPr>
          <p:cNvPr id="13" name="Grafik 12">
            <a:extLst>
              <a:ext uri="{FF2B5EF4-FFF2-40B4-BE49-F238E27FC236}">
                <a16:creationId xmlns:a16="http://schemas.microsoft.com/office/drawing/2014/main" id="{44C37C37-8138-4C0D-9AD7-31D75F5D95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0540" y="3902481"/>
            <a:ext cx="2448272" cy="2141481"/>
          </a:xfrm>
          <a:prstGeom prst="rect">
            <a:avLst/>
          </a:prstGeom>
          <a:ln>
            <a:noFill/>
          </a:ln>
          <a:effectLst>
            <a:softEdge rad="112500"/>
          </a:effectLst>
        </p:spPr>
      </p:pic>
      <p:pic>
        <p:nvPicPr>
          <p:cNvPr id="15" name="Grafik 14">
            <a:extLst>
              <a:ext uri="{FF2B5EF4-FFF2-40B4-BE49-F238E27FC236}">
                <a16:creationId xmlns:a16="http://schemas.microsoft.com/office/drawing/2014/main" id="{00FFA1C2-C334-4F4D-9B09-211F24779A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2706" y="3729622"/>
            <a:ext cx="2057190" cy="2199066"/>
          </a:xfrm>
          <a:prstGeom prst="rect">
            <a:avLst/>
          </a:prstGeom>
          <a:ln>
            <a:noFill/>
          </a:ln>
          <a:effectLst>
            <a:softEdge rad="112500"/>
          </a:effectLst>
        </p:spPr>
      </p:pic>
      <p:sp>
        <p:nvSpPr>
          <p:cNvPr id="19" name="Textfeld 18">
            <a:extLst>
              <a:ext uri="{FF2B5EF4-FFF2-40B4-BE49-F238E27FC236}">
                <a16:creationId xmlns:a16="http://schemas.microsoft.com/office/drawing/2014/main" id="{E167F6B0-F001-4DF1-ACF3-9A10943C93E6}"/>
              </a:ext>
            </a:extLst>
          </p:cNvPr>
          <p:cNvSpPr txBox="1"/>
          <p:nvPr/>
        </p:nvSpPr>
        <p:spPr>
          <a:xfrm>
            <a:off x="8696622" y="1341562"/>
            <a:ext cx="897598" cy="384721"/>
          </a:xfrm>
          <a:prstGeom prst="rect">
            <a:avLst/>
          </a:prstGeom>
          <a:noFill/>
        </p:spPr>
        <p:txBody>
          <a:bodyPr wrap="square" rtlCol="0">
            <a:spAutoFit/>
          </a:bodyPr>
          <a:lstStyle/>
          <a:p>
            <a:endParaRPr lang="de-DE" dirty="0"/>
          </a:p>
        </p:txBody>
      </p:sp>
      <p:sp>
        <p:nvSpPr>
          <p:cNvPr id="21" name="Textfeld 20">
            <a:extLst>
              <a:ext uri="{FF2B5EF4-FFF2-40B4-BE49-F238E27FC236}">
                <a16:creationId xmlns:a16="http://schemas.microsoft.com/office/drawing/2014/main" id="{732C3F9E-7024-4867-827A-EFCFEE269793}"/>
              </a:ext>
            </a:extLst>
          </p:cNvPr>
          <p:cNvSpPr txBox="1"/>
          <p:nvPr/>
        </p:nvSpPr>
        <p:spPr>
          <a:xfrm>
            <a:off x="7007783" y="1467066"/>
            <a:ext cx="2896630" cy="430887"/>
          </a:xfrm>
          <a:prstGeom prst="rect">
            <a:avLst/>
          </a:prstGeom>
          <a:noFill/>
        </p:spPr>
        <p:txBody>
          <a:bodyPr wrap="square" rtlCol="0">
            <a:spAutoFit/>
          </a:bodyPr>
          <a:lstStyle/>
          <a:p>
            <a:r>
              <a:rPr lang="de-DE" sz="1100" dirty="0"/>
              <a:t>Li: Kleines Nachtpfauenauge: A&amp;U </a:t>
            </a:r>
            <a:r>
              <a:rPr lang="de-DE" sz="1100" dirty="0" err="1"/>
              <a:t>Buhani</a:t>
            </a:r>
            <a:endParaRPr lang="de-DE" sz="1100" dirty="0"/>
          </a:p>
          <a:p>
            <a:r>
              <a:rPr lang="de-DE" sz="1100" dirty="0"/>
              <a:t>Unten: Kleiner Weinschwärmer: Marcus Bosch</a:t>
            </a:r>
          </a:p>
        </p:txBody>
      </p:sp>
      <p:sp>
        <p:nvSpPr>
          <p:cNvPr id="22" name="Textfeld 21">
            <a:extLst>
              <a:ext uri="{FF2B5EF4-FFF2-40B4-BE49-F238E27FC236}">
                <a16:creationId xmlns:a16="http://schemas.microsoft.com/office/drawing/2014/main" id="{7FD25490-E70E-4BAA-864F-173F6028C5E3}"/>
              </a:ext>
            </a:extLst>
          </p:cNvPr>
          <p:cNvSpPr txBox="1"/>
          <p:nvPr/>
        </p:nvSpPr>
        <p:spPr>
          <a:xfrm>
            <a:off x="232454" y="2925738"/>
            <a:ext cx="2448271" cy="430887"/>
          </a:xfrm>
          <a:prstGeom prst="rect">
            <a:avLst/>
          </a:prstGeom>
          <a:noFill/>
        </p:spPr>
        <p:txBody>
          <a:bodyPr wrap="square" rtlCol="0">
            <a:spAutoFit/>
          </a:bodyPr>
          <a:lstStyle/>
          <a:p>
            <a:r>
              <a:rPr lang="de-DE" sz="1100" dirty="0"/>
              <a:t>Re: Hummelschwärmer: Marcus Bosch</a:t>
            </a:r>
          </a:p>
          <a:p>
            <a:r>
              <a:rPr lang="de-DE" sz="1100" dirty="0"/>
              <a:t>Unten: Zackeneule: Joh. </a:t>
            </a:r>
            <a:r>
              <a:rPr lang="de-DE" sz="1100" dirty="0" err="1"/>
              <a:t>Selmansberger</a:t>
            </a:r>
            <a:endParaRPr lang="de-DE" sz="1100" dirty="0"/>
          </a:p>
        </p:txBody>
      </p:sp>
      <p:sp>
        <p:nvSpPr>
          <p:cNvPr id="23" name="Textfeld 22">
            <a:extLst>
              <a:ext uri="{FF2B5EF4-FFF2-40B4-BE49-F238E27FC236}">
                <a16:creationId xmlns:a16="http://schemas.microsoft.com/office/drawing/2014/main" id="{416CC4CC-64FD-4EF7-963E-4AD0264A6841}"/>
              </a:ext>
            </a:extLst>
          </p:cNvPr>
          <p:cNvSpPr txBox="1"/>
          <p:nvPr/>
        </p:nvSpPr>
        <p:spPr>
          <a:xfrm>
            <a:off x="4930309" y="5978734"/>
            <a:ext cx="4350060" cy="261610"/>
          </a:xfrm>
          <a:prstGeom prst="rect">
            <a:avLst/>
          </a:prstGeom>
          <a:noFill/>
        </p:spPr>
        <p:txBody>
          <a:bodyPr wrap="square" rtlCol="0">
            <a:spAutoFit/>
          </a:bodyPr>
          <a:lstStyle/>
          <a:p>
            <a:r>
              <a:rPr lang="de-DE" sz="1100" dirty="0" err="1"/>
              <a:t>Violettbrauner</a:t>
            </a:r>
            <a:r>
              <a:rPr lang="de-DE" sz="1100" dirty="0"/>
              <a:t> Mondfleckspanner und Rhombus-Bodeneule: A&amp;U </a:t>
            </a:r>
            <a:r>
              <a:rPr lang="de-DE" sz="1100" dirty="0" err="1"/>
              <a:t>Buhani</a:t>
            </a:r>
            <a:r>
              <a:rPr lang="de-DE" sz="1100" dirty="0"/>
              <a:t> </a:t>
            </a:r>
            <a:endParaRPr lang="de-DE" dirty="0"/>
          </a:p>
        </p:txBody>
      </p:sp>
    </p:spTree>
    <p:extLst>
      <p:ext uri="{BB962C8B-B14F-4D97-AF65-F5344CB8AC3E}">
        <p14:creationId xmlns:p14="http://schemas.microsoft.com/office/powerpoint/2010/main" val="1003623553"/>
      </p:ext>
    </p:extLst>
  </p:cSld>
  <p:clrMapOvr>
    <a:masterClrMapping/>
  </p:clrMapOvr>
</p:sld>
</file>

<file path=ppt/theme/theme1.xml><?xml version="1.0" encoding="utf-8"?>
<a:theme xmlns:a="http://schemas.openxmlformats.org/drawingml/2006/main" name="BN Titel-, Zwischen- &amp; Abschlu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N Inhaltsseite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2626</Words>
  <Application>Microsoft Office PowerPoint</Application>
  <PresentationFormat>Benutzerdefiniert</PresentationFormat>
  <Paragraphs>171</Paragraphs>
  <Slides>24</Slides>
  <Notes>3</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24</vt:i4>
      </vt:variant>
    </vt:vector>
  </HeadingPairs>
  <TitlesOfParts>
    <vt:vector size="30" baseType="lpstr">
      <vt:lpstr>Arial</vt:lpstr>
      <vt:lpstr>Calibri</vt:lpstr>
      <vt:lpstr>MetaLF</vt:lpstr>
      <vt:lpstr>Times New Roman</vt:lpstr>
      <vt:lpstr>BN Titel-, Zwischen- &amp; Abschlusseiten</vt:lpstr>
      <vt:lpstr>BN Inhaltsseiten</vt:lpstr>
      <vt:lpstr>Lichtvrschmutzung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Frohe Weihnachtszeit!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 Häuslschmid</dc:creator>
  <cp:lastModifiedBy>Schindler</cp:lastModifiedBy>
  <cp:revision>193</cp:revision>
  <dcterms:created xsi:type="dcterms:W3CDTF">2012-05-30T09:42:21Z</dcterms:created>
  <dcterms:modified xsi:type="dcterms:W3CDTF">2024-11-15T13:27:15Z</dcterms:modified>
</cp:coreProperties>
</file>