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notesMasterIdLst>
    <p:notesMasterId r:id="rId19"/>
  </p:notesMasterIdLst>
  <p:sldIdLst>
    <p:sldId id="264" r:id="rId3"/>
    <p:sldId id="258" r:id="rId4"/>
    <p:sldId id="260" r:id="rId5"/>
    <p:sldId id="261" r:id="rId6"/>
    <p:sldId id="265" r:id="rId7"/>
    <p:sldId id="272" r:id="rId8"/>
    <p:sldId id="266" r:id="rId9"/>
    <p:sldId id="267" r:id="rId10"/>
    <p:sldId id="274" r:id="rId11"/>
    <p:sldId id="268" r:id="rId12"/>
    <p:sldId id="273" r:id="rId13"/>
    <p:sldId id="269" r:id="rId14"/>
    <p:sldId id="270" r:id="rId15"/>
    <p:sldId id="271" r:id="rId16"/>
    <p:sldId id="259" r:id="rId17"/>
    <p:sldId id="263" r:id="rId18"/>
  </p:sldIdLst>
  <p:sldSz cx="9904413" cy="6859588"/>
  <p:notesSz cx="6858000" cy="9144000"/>
  <p:defaultTextStyle>
    <a:defPPr>
      <a:defRPr lang="de-DE"/>
    </a:defPPr>
    <a:lvl1pPr marL="0" algn="l" defTabSz="957824" rtl="0" eaLnBrk="1" latinLnBrk="0" hangingPunct="1">
      <a:defRPr sz="1900" kern="1200">
        <a:solidFill>
          <a:schemeClr val="tx1"/>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p15:clr>
            <a:srgbClr val="A4A3A4"/>
          </p15:clr>
        </p15:guide>
        <p15:guide id="2" orient="horz" pos="935">
          <p15:clr>
            <a:srgbClr val="A4A3A4"/>
          </p15:clr>
        </p15:guide>
        <p15:guide id="3" orient="horz" pos="4320">
          <p15:clr>
            <a:srgbClr val="A4A3A4"/>
          </p15:clr>
        </p15:guide>
        <p15:guide id="4" pos="352">
          <p15:clr>
            <a:srgbClr val="A4A3A4"/>
          </p15:clr>
        </p15:guide>
        <p15:guide id="5" pos="5931">
          <p15:clr>
            <a:srgbClr val="A4A3A4"/>
          </p15:clr>
        </p15:guide>
        <p15:guide id="6" pos="3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4673" autoAdjust="0"/>
  </p:normalViewPr>
  <p:slideViewPr>
    <p:cSldViewPr snapToObjects="1">
      <p:cViewPr varScale="1">
        <p:scale>
          <a:sx n="108" d="100"/>
          <a:sy n="108" d="100"/>
        </p:scale>
        <p:origin x="1446" y="108"/>
      </p:cViewPr>
      <p:guideLst>
        <p:guide orient="horz" pos="3929"/>
        <p:guide orient="horz" pos="935"/>
        <p:guide orient="horz" pos="4320"/>
        <p:guide pos="352"/>
        <p:guide pos="5931"/>
        <p:guide pos="307"/>
      </p:guideLst>
    </p:cSldViewPr>
  </p:slideViewPr>
  <p:outlineViewPr>
    <p:cViewPr>
      <p:scale>
        <a:sx n="33" d="100"/>
        <a:sy n="33" d="100"/>
      </p:scale>
      <p:origin x="0" y="0"/>
    </p:cViewPr>
  </p:outlineViewPr>
  <p:notesTextViewPr>
    <p:cViewPr>
      <p:scale>
        <a:sx n="1" d="1"/>
        <a:sy n="1" d="1"/>
      </p:scale>
      <p:origin x="0" y="0"/>
    </p:cViewPr>
  </p:notesTextViewPr>
  <p:notesViewPr>
    <p:cSldViewPr snapToObjects="1">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A7A4B7-16DB-4B3B-89C5-B1EB52F09014}" type="datetimeFigureOut">
              <a:rPr lang="de-DE" smtClean="0"/>
              <a:t>02.04.2025</a:t>
            </a:fld>
            <a:endParaRPr lang="de-DE"/>
          </a:p>
        </p:txBody>
      </p:sp>
      <p:sp>
        <p:nvSpPr>
          <p:cNvPr id="4" name="Folienbildplatzhalt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8183F9-236C-4935-8AC2-1CB159C77792}" type="slidenum">
              <a:rPr lang="de-DE" smtClean="0"/>
              <a:t>‹Nr.›</a:t>
            </a:fld>
            <a:endParaRPr lang="de-DE"/>
          </a:p>
        </p:txBody>
      </p:sp>
    </p:spTree>
    <p:extLst>
      <p:ext uri="{BB962C8B-B14F-4D97-AF65-F5344CB8AC3E}">
        <p14:creationId xmlns:p14="http://schemas.microsoft.com/office/powerpoint/2010/main" val="42505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272" y="957623"/>
            <a:ext cx="9902971" cy="355173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ieren 15"/>
          <p:cNvGrpSpPr/>
          <p:nvPr userDrawn="1"/>
        </p:nvGrpSpPr>
        <p:grpSpPr>
          <a:xfrm>
            <a:off x="-1" y="0"/>
            <a:ext cx="9933080" cy="1447221"/>
            <a:chOff x="-1" y="0"/>
            <a:chExt cx="9933080" cy="1447221"/>
          </a:xfrm>
        </p:grpSpPr>
        <p:pic>
          <p:nvPicPr>
            <p:cNvPr id="17" name="Grafik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pic>
          <p:nvPicPr>
            <p:cNvPr id="18" name="Grafik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grpSp>
      <p:pic>
        <p:nvPicPr>
          <p:cNvPr id="19" name="Grafik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72" y="4213919"/>
            <a:ext cx="9902972" cy="2645669"/>
          </a:xfrm>
          <a:prstGeom prst="rect">
            <a:avLst/>
          </a:prstGeom>
        </p:spPr>
      </p:pic>
      <p:sp>
        <p:nvSpPr>
          <p:cNvPr id="20" name="Titel 1"/>
          <p:cNvSpPr>
            <a:spLocks noGrp="1"/>
          </p:cNvSpPr>
          <p:nvPr>
            <p:ph type="ctrTitle" hasCustomPrompt="1"/>
          </p:nvPr>
        </p:nvSpPr>
        <p:spPr>
          <a:xfrm>
            <a:off x="487363" y="4653930"/>
            <a:ext cx="8921830" cy="1008112"/>
          </a:xfrm>
          <a:prstGeom prst="rect">
            <a:avLst/>
          </a:prstGeom>
        </p:spPr>
        <p:txBody>
          <a:bodyPr lIns="87417" tIns="43708" rIns="87417" bIns="43708" anchor="b" anchorCtr="0"/>
          <a:lstStyle>
            <a:lvl1pPr algn="l">
              <a:lnSpc>
                <a:spcPct val="90000"/>
              </a:lnSpc>
              <a:defRPr sz="3500" b="1" cap="all" baseline="0">
                <a:solidFill>
                  <a:schemeClr val="bg1"/>
                </a:solidFill>
                <a:latin typeface="+mj-lt"/>
              </a:defRPr>
            </a:lvl1pPr>
          </a:lstStyle>
          <a:p>
            <a:r>
              <a:rPr lang="de-DE" dirty="0"/>
              <a:t>Hier steht der Titel </a:t>
            </a:r>
            <a:br>
              <a:rPr lang="de-DE" dirty="0"/>
            </a:br>
            <a:r>
              <a:rPr lang="de-DE" dirty="0"/>
              <a:t>evtl. auch 2-zeilig</a:t>
            </a:r>
          </a:p>
        </p:txBody>
      </p:sp>
      <p:sp>
        <p:nvSpPr>
          <p:cNvPr id="22" name="Untertitel 2"/>
          <p:cNvSpPr>
            <a:spLocks noGrp="1"/>
          </p:cNvSpPr>
          <p:nvPr>
            <p:ph type="subTitle" idx="1" hasCustomPrompt="1"/>
          </p:nvPr>
        </p:nvSpPr>
        <p:spPr>
          <a:xfrm>
            <a:off x="487363" y="5662042"/>
            <a:ext cx="8928100" cy="935608"/>
          </a:xfrm>
          <a:prstGeom prst="rect">
            <a:avLst/>
          </a:prstGeom>
        </p:spPr>
        <p:txBody>
          <a:bodyPr lIns="87417" tIns="43708" rIns="87417" bIns="43708"/>
          <a:lstStyle>
            <a:lvl1pPr marL="0" indent="0" algn="l">
              <a:lnSpc>
                <a:spcPct val="100000"/>
              </a:lnSpc>
              <a:spcBef>
                <a:spcPts val="0"/>
              </a:spcBef>
              <a:buNone/>
              <a:defRPr sz="2600">
                <a:solidFill>
                  <a:schemeClr val="bg1"/>
                </a:solidFill>
                <a:latin typeface="+mj-lt"/>
              </a:defRPr>
            </a:lvl1pPr>
            <a:lvl2pPr marL="478912" indent="0" algn="ctr">
              <a:buNone/>
              <a:defRPr>
                <a:solidFill>
                  <a:schemeClr val="tx1">
                    <a:tint val="75000"/>
                  </a:schemeClr>
                </a:solidFill>
              </a:defRPr>
            </a:lvl2pPr>
            <a:lvl3pPr marL="957824" indent="0" algn="ctr">
              <a:buNone/>
              <a:defRPr>
                <a:solidFill>
                  <a:schemeClr val="tx1">
                    <a:tint val="75000"/>
                  </a:schemeClr>
                </a:solidFill>
              </a:defRPr>
            </a:lvl3pPr>
            <a:lvl4pPr marL="1436736" indent="0" algn="ctr">
              <a:buNone/>
              <a:defRPr>
                <a:solidFill>
                  <a:schemeClr val="tx1">
                    <a:tint val="75000"/>
                  </a:schemeClr>
                </a:solidFill>
              </a:defRPr>
            </a:lvl4pPr>
            <a:lvl5pPr marL="1915648" indent="0" algn="ctr">
              <a:buNone/>
              <a:defRPr>
                <a:solidFill>
                  <a:schemeClr val="tx1">
                    <a:tint val="75000"/>
                  </a:schemeClr>
                </a:solidFill>
              </a:defRPr>
            </a:lvl5pPr>
            <a:lvl6pPr marL="2394560" indent="0" algn="ctr">
              <a:buNone/>
              <a:defRPr>
                <a:solidFill>
                  <a:schemeClr val="tx1">
                    <a:tint val="75000"/>
                  </a:schemeClr>
                </a:solidFill>
              </a:defRPr>
            </a:lvl6pPr>
            <a:lvl7pPr marL="2873472" indent="0" algn="ctr">
              <a:buNone/>
              <a:defRPr>
                <a:solidFill>
                  <a:schemeClr val="tx1">
                    <a:tint val="75000"/>
                  </a:schemeClr>
                </a:solidFill>
              </a:defRPr>
            </a:lvl7pPr>
            <a:lvl8pPr marL="3352384" indent="0" algn="ctr">
              <a:buNone/>
              <a:defRPr>
                <a:solidFill>
                  <a:schemeClr val="tx1">
                    <a:tint val="75000"/>
                  </a:schemeClr>
                </a:solidFill>
              </a:defRPr>
            </a:lvl8pPr>
            <a:lvl9pPr marL="3831296" indent="0" algn="ctr">
              <a:buNone/>
              <a:defRPr>
                <a:solidFill>
                  <a:schemeClr val="tx1">
                    <a:tint val="75000"/>
                  </a:schemeClr>
                </a:solidFill>
              </a:defRPr>
            </a:lvl9pPr>
          </a:lstStyle>
          <a:p>
            <a:r>
              <a:rPr lang="de-DE" dirty="0"/>
              <a:t>Hier steht der Untertitel</a:t>
            </a:r>
          </a:p>
        </p:txBody>
      </p:sp>
      <p:sp>
        <p:nvSpPr>
          <p:cNvPr id="23" name="Bildplatzhalter 13"/>
          <p:cNvSpPr>
            <a:spLocks noGrp="1"/>
          </p:cNvSpPr>
          <p:nvPr>
            <p:ph type="pic" sz="quarter" idx="14"/>
          </p:nvPr>
        </p:nvSpPr>
        <p:spPr>
          <a:xfrm rot="-120000">
            <a:off x="6311957" y="2725398"/>
            <a:ext cx="3024188" cy="2374900"/>
          </a:xfrm>
          <a:prstGeom prst="rect">
            <a:avLst/>
          </a:prstGeom>
          <a:ln w="889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solidFill>
                  <a:schemeClr val="bg1"/>
                </a:solidFill>
              </a:defRPr>
            </a:lvl1pPr>
          </a:lstStyle>
          <a:p>
            <a:endParaRPr lang="de-DE" dirty="0"/>
          </a:p>
          <a:p>
            <a:r>
              <a:rPr lang="de-DE" dirty="0"/>
              <a:t>Klick auf das Symbol um ein Bild einzufügen</a:t>
            </a:r>
          </a:p>
        </p:txBody>
      </p:sp>
      <p:sp>
        <p:nvSpPr>
          <p:cNvPr id="24" name="Textplatzhalter 5"/>
          <p:cNvSpPr>
            <a:spLocks noGrp="1"/>
          </p:cNvSpPr>
          <p:nvPr>
            <p:ph type="body" sz="quarter" idx="21" hasCustomPrompt="1"/>
          </p:nvPr>
        </p:nvSpPr>
        <p:spPr>
          <a:xfrm>
            <a:off x="487710"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err="1"/>
              <a:t>rubrik</a:t>
            </a:r>
            <a:endParaRPr lang="de-DE" dirty="0"/>
          </a:p>
        </p:txBody>
      </p:sp>
      <p:sp>
        <p:nvSpPr>
          <p:cNvPr id="25" name="Textplatzhalter 5"/>
          <p:cNvSpPr>
            <a:spLocks noGrp="1"/>
          </p:cNvSpPr>
          <p:nvPr>
            <p:ph type="body" sz="quarter" idx="22" hasCustomPrompt="1"/>
          </p:nvPr>
        </p:nvSpPr>
        <p:spPr>
          <a:xfrm>
            <a:off x="487710" y="189434"/>
            <a:ext cx="7776864" cy="333450"/>
          </a:xfrm>
          <a:prstGeom prst="rect">
            <a:avLst/>
          </a:prstGeom>
        </p:spPr>
        <p:txBody>
          <a:bodyPr anchor="t" anchorCtr="0"/>
          <a:lstStyle>
            <a:lvl1pPr marL="0" indent="0">
              <a:buFontTx/>
              <a:buNone/>
              <a:defRPr lang="de-DE" sz="1800" kern="1200" dirty="0">
                <a:solidFill>
                  <a:schemeClr val="bg1"/>
                </a:solidFill>
                <a:latin typeface="+mj-lt"/>
                <a:ea typeface="+mn-ea"/>
                <a:cs typeface="+mn-cs"/>
              </a:defRPr>
            </a:lvl1pPr>
          </a:lstStyle>
          <a:p>
            <a:r>
              <a:rPr lang="de-DE" dirty="0"/>
              <a:t>BUND Naturschutz</a:t>
            </a:r>
          </a:p>
        </p:txBody>
      </p:sp>
    </p:spTree>
    <p:extLst>
      <p:ext uri="{BB962C8B-B14F-4D97-AF65-F5344CB8AC3E}">
        <p14:creationId xmlns:p14="http://schemas.microsoft.com/office/powerpoint/2010/main" val="20502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k oder Bild (viel Platz)">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4" y="-2616"/>
            <a:ext cx="9904413" cy="419033"/>
          </a:xfrm>
          <a:prstGeom prst="rect">
            <a:avLst/>
          </a:prstGeom>
        </p:spPr>
      </p:pic>
      <p:sp>
        <p:nvSpPr>
          <p:cNvPr id="5" name="Bildplatzhalter 4"/>
          <p:cNvSpPr>
            <a:spLocks noGrp="1"/>
          </p:cNvSpPr>
          <p:nvPr>
            <p:ph type="pic" sz="quarter" idx="10"/>
          </p:nvPr>
        </p:nvSpPr>
        <p:spPr>
          <a:xfrm>
            <a:off x="558800" y="946150"/>
            <a:ext cx="8856663" cy="5291138"/>
          </a:xfrm>
          <a:prstGeom prst="rect">
            <a:avLst/>
          </a:prstGeom>
        </p:spPr>
        <p:txBody>
          <a:bodyPr/>
          <a:lstStyle>
            <a:lvl1pPr marL="0" indent="0" algn="ctr">
              <a:buFontTx/>
              <a:buNone/>
              <a:defRPr sz="1600" baseline="0"/>
            </a:lvl1pPr>
          </a:lstStyle>
          <a:p>
            <a:endParaRPr lang="de-DE" dirty="0"/>
          </a:p>
          <a:p>
            <a:r>
              <a:rPr lang="de-DE" dirty="0"/>
              <a:t>Klick auf das Symbol,</a:t>
            </a:r>
          </a:p>
          <a:p>
            <a:r>
              <a:rPr lang="de-DE" dirty="0"/>
              <a:t>um z.B. eine Grafik einzufügen</a:t>
            </a:r>
          </a:p>
        </p:txBody>
      </p:sp>
      <p:sp>
        <p:nvSpPr>
          <p:cNvPr id="6" name="Textplatzhalter 5"/>
          <p:cNvSpPr>
            <a:spLocks noGrp="1"/>
          </p:cNvSpPr>
          <p:nvPr>
            <p:ph type="body" sz="quarter" idx="17" hasCustomPrompt="1"/>
          </p:nvPr>
        </p:nvSpPr>
        <p:spPr>
          <a:xfrm>
            <a:off x="485725" y="585611"/>
            <a:ext cx="7058770"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Tree>
    <p:extLst>
      <p:ext uri="{BB962C8B-B14F-4D97-AF65-F5344CB8AC3E}">
        <p14:creationId xmlns:p14="http://schemas.microsoft.com/office/powerpoint/2010/main" val="241035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58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seite">
    <p:spTree>
      <p:nvGrpSpPr>
        <p:cNvPr id="1" name=""/>
        <p:cNvGrpSpPr/>
        <p:nvPr/>
      </p:nvGrpSpPr>
      <p:grpSpPr>
        <a:xfrm>
          <a:off x="0" y="0"/>
          <a:ext cx="0" cy="0"/>
          <a:chOff x="0" y="0"/>
          <a:chExt cx="0" cy="0"/>
        </a:xfrm>
      </p:grpSpPr>
      <p:pic>
        <p:nvPicPr>
          <p:cNvPr id="2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272" y="957623"/>
            <a:ext cx="9902971" cy="355173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72" y="4213919"/>
            <a:ext cx="9902972" cy="2645669"/>
          </a:xfrm>
          <a:prstGeom prst="rect">
            <a:avLst/>
          </a:prstGeom>
        </p:spPr>
      </p:pic>
      <p:sp>
        <p:nvSpPr>
          <p:cNvPr id="15" name="Titel 1"/>
          <p:cNvSpPr>
            <a:spLocks noGrp="1"/>
          </p:cNvSpPr>
          <p:nvPr>
            <p:ph type="ctrTitle" hasCustomPrompt="1"/>
          </p:nvPr>
        </p:nvSpPr>
        <p:spPr>
          <a:xfrm>
            <a:off x="487363" y="4653930"/>
            <a:ext cx="8921830" cy="1008112"/>
          </a:xfrm>
          <a:prstGeom prst="rect">
            <a:avLst/>
          </a:prstGeom>
        </p:spPr>
        <p:txBody>
          <a:bodyPr lIns="87417" tIns="43708" rIns="87417" bIns="43708" anchor="b" anchorCtr="0"/>
          <a:lstStyle>
            <a:lvl1pPr algn="l">
              <a:lnSpc>
                <a:spcPct val="90000"/>
              </a:lnSpc>
              <a:defRPr sz="3500" b="1" cap="all" baseline="0">
                <a:solidFill>
                  <a:schemeClr val="bg1"/>
                </a:solidFill>
                <a:latin typeface="+mj-lt"/>
              </a:defRPr>
            </a:lvl1pPr>
          </a:lstStyle>
          <a:p>
            <a:r>
              <a:rPr lang="de-DE" dirty="0"/>
              <a:t>Hier steht der Titel </a:t>
            </a:r>
            <a:br>
              <a:rPr lang="de-DE" dirty="0"/>
            </a:br>
            <a:r>
              <a:rPr lang="de-DE" dirty="0"/>
              <a:t>evtl. auch 2-zeilig</a:t>
            </a:r>
          </a:p>
        </p:txBody>
      </p:sp>
      <p:sp>
        <p:nvSpPr>
          <p:cNvPr id="9" name="Bildplatzhalter 13"/>
          <p:cNvSpPr>
            <a:spLocks noGrp="1"/>
          </p:cNvSpPr>
          <p:nvPr>
            <p:ph type="pic" sz="quarter" idx="14"/>
          </p:nvPr>
        </p:nvSpPr>
        <p:spPr>
          <a:xfrm rot="-120000">
            <a:off x="-246017" y="972942"/>
            <a:ext cx="5054468" cy="343264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baseline="0">
                <a:solidFill>
                  <a:schemeClr val="bg1"/>
                </a:solidFill>
              </a:defRPr>
            </a:lvl1pPr>
          </a:lstStyle>
          <a:p>
            <a:endParaRPr lang="de-DE" dirty="0"/>
          </a:p>
          <a:p>
            <a:r>
              <a:rPr lang="de-DE" dirty="0"/>
              <a:t>Klick auf das Symbol um ein Bild einzufügen</a:t>
            </a:r>
          </a:p>
        </p:txBody>
      </p:sp>
      <p:sp>
        <p:nvSpPr>
          <p:cNvPr id="11" name="Untertitel 2"/>
          <p:cNvSpPr>
            <a:spLocks noGrp="1"/>
          </p:cNvSpPr>
          <p:nvPr>
            <p:ph type="subTitle" idx="1" hasCustomPrompt="1"/>
          </p:nvPr>
        </p:nvSpPr>
        <p:spPr>
          <a:xfrm>
            <a:off x="487363" y="5662042"/>
            <a:ext cx="8928100" cy="935608"/>
          </a:xfrm>
          <a:prstGeom prst="rect">
            <a:avLst/>
          </a:prstGeom>
        </p:spPr>
        <p:txBody>
          <a:bodyPr lIns="87417" tIns="43708" rIns="87417" bIns="43708"/>
          <a:lstStyle>
            <a:lvl1pPr marL="0" indent="0" algn="l">
              <a:lnSpc>
                <a:spcPct val="100000"/>
              </a:lnSpc>
              <a:spcBef>
                <a:spcPts val="0"/>
              </a:spcBef>
              <a:buNone/>
              <a:defRPr sz="2600">
                <a:solidFill>
                  <a:schemeClr val="bg1"/>
                </a:solidFill>
                <a:latin typeface="+mj-lt"/>
              </a:defRPr>
            </a:lvl1pPr>
            <a:lvl2pPr marL="478912" indent="0" algn="ctr">
              <a:buNone/>
              <a:defRPr>
                <a:solidFill>
                  <a:schemeClr val="tx1">
                    <a:tint val="75000"/>
                  </a:schemeClr>
                </a:solidFill>
              </a:defRPr>
            </a:lvl2pPr>
            <a:lvl3pPr marL="957824" indent="0" algn="ctr">
              <a:buNone/>
              <a:defRPr>
                <a:solidFill>
                  <a:schemeClr val="tx1">
                    <a:tint val="75000"/>
                  </a:schemeClr>
                </a:solidFill>
              </a:defRPr>
            </a:lvl3pPr>
            <a:lvl4pPr marL="1436736" indent="0" algn="ctr">
              <a:buNone/>
              <a:defRPr>
                <a:solidFill>
                  <a:schemeClr val="tx1">
                    <a:tint val="75000"/>
                  </a:schemeClr>
                </a:solidFill>
              </a:defRPr>
            </a:lvl4pPr>
            <a:lvl5pPr marL="1915648" indent="0" algn="ctr">
              <a:buNone/>
              <a:defRPr>
                <a:solidFill>
                  <a:schemeClr val="tx1">
                    <a:tint val="75000"/>
                  </a:schemeClr>
                </a:solidFill>
              </a:defRPr>
            </a:lvl5pPr>
            <a:lvl6pPr marL="2394560" indent="0" algn="ctr">
              <a:buNone/>
              <a:defRPr>
                <a:solidFill>
                  <a:schemeClr val="tx1">
                    <a:tint val="75000"/>
                  </a:schemeClr>
                </a:solidFill>
              </a:defRPr>
            </a:lvl6pPr>
            <a:lvl7pPr marL="2873472" indent="0" algn="ctr">
              <a:buNone/>
              <a:defRPr>
                <a:solidFill>
                  <a:schemeClr val="tx1">
                    <a:tint val="75000"/>
                  </a:schemeClr>
                </a:solidFill>
              </a:defRPr>
            </a:lvl7pPr>
            <a:lvl8pPr marL="3352384" indent="0" algn="ctr">
              <a:buNone/>
              <a:defRPr>
                <a:solidFill>
                  <a:schemeClr val="tx1">
                    <a:tint val="75000"/>
                  </a:schemeClr>
                </a:solidFill>
              </a:defRPr>
            </a:lvl8pPr>
            <a:lvl9pPr marL="3831296" indent="0" algn="ctr">
              <a:buNone/>
              <a:defRPr>
                <a:solidFill>
                  <a:schemeClr val="tx1">
                    <a:tint val="75000"/>
                  </a:schemeClr>
                </a:solidFill>
              </a:defRPr>
            </a:lvl9pPr>
          </a:lstStyle>
          <a:p>
            <a:r>
              <a:rPr lang="de-DE" dirty="0"/>
              <a:t>Hier steht der Untertitel</a:t>
            </a:r>
          </a:p>
        </p:txBody>
      </p:sp>
      <p:pic>
        <p:nvPicPr>
          <p:cNvPr id="10" name="Grafik 9"/>
          <p:cNvPicPr>
            <a:picLocks noChangeAspect="1"/>
          </p:cNvPicPr>
          <p:nvPr userDrawn="1"/>
        </p:nvPicPr>
        <p:blipFill rotWithShape="1">
          <a:blip r:embed="rId5"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306013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tglied werden">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84" r="298"/>
          <a:stretch/>
        </p:blipFill>
        <p:spPr bwMode="auto">
          <a:xfrm>
            <a:off x="0" y="-1"/>
            <a:ext cx="9902971" cy="4639881"/>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213919"/>
            <a:ext cx="9902972" cy="2645669"/>
          </a:xfrm>
          <a:prstGeom prst="rect">
            <a:avLst/>
          </a:prstGeom>
        </p:spPr>
      </p:pic>
      <p:pic>
        <p:nvPicPr>
          <p:cNvPr id="5" name="Grafik 4"/>
          <p:cNvPicPr>
            <a:picLocks noChangeAspect="1"/>
          </p:cNvPicPr>
          <p:nvPr userDrawn="1"/>
        </p:nvPicPr>
        <p:blipFill rotWithShape="1">
          <a:blip r:embed="rId4"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231407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68429"/>
            <a:ext cx="9909931" cy="4031653"/>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 y="4213918"/>
            <a:ext cx="9918000" cy="2649298"/>
          </a:xfrm>
          <a:prstGeom prst="rect">
            <a:avLst/>
          </a:prstGeom>
        </p:spPr>
      </p:pic>
      <p:pic>
        <p:nvPicPr>
          <p:cNvPr id="14" name="Grafik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22" name="Titel 1"/>
          <p:cNvSpPr txBox="1">
            <a:spLocks/>
          </p:cNvSpPr>
          <p:nvPr userDrawn="1"/>
        </p:nvSpPr>
        <p:spPr>
          <a:xfrm>
            <a:off x="1783854" y="4941962"/>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0" i="1" cap="none" baseline="0" dirty="0">
                <a:solidFill>
                  <a:schemeClr val="bg1"/>
                </a:solidFill>
                <a:latin typeface="+mj-lt"/>
              </a:rPr>
              <a:t>für Mensch und Natur</a:t>
            </a:r>
          </a:p>
        </p:txBody>
      </p:sp>
      <p:sp>
        <p:nvSpPr>
          <p:cNvPr id="23" name="Titel 1"/>
          <p:cNvSpPr txBox="1">
            <a:spLocks/>
          </p:cNvSpPr>
          <p:nvPr userDrawn="1"/>
        </p:nvSpPr>
        <p:spPr>
          <a:xfrm>
            <a:off x="487710" y="4437906"/>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1" i="0" cap="none" baseline="0" dirty="0">
                <a:solidFill>
                  <a:schemeClr val="bg1"/>
                </a:solidFill>
                <a:latin typeface="+mj-lt"/>
              </a:rPr>
              <a:t>In Bayern aktiv</a:t>
            </a: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273272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chlussfolie alternativ">
    <p:spTree>
      <p:nvGrpSpPr>
        <p:cNvPr id="1" name=""/>
        <p:cNvGrpSpPr/>
        <p:nvPr/>
      </p:nvGrpSpPr>
      <p:grpSpPr>
        <a:xfrm>
          <a:off x="0" y="0"/>
          <a:ext cx="0" cy="0"/>
          <a:chOff x="0" y="0"/>
          <a:chExt cx="0" cy="0"/>
        </a:xfrm>
      </p:grpSpPr>
      <p:pic>
        <p:nvPicPr>
          <p:cNvPr id="18"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720" t="23472" r="-118" b="23472"/>
          <a:stretch/>
        </p:blipFill>
        <p:spPr bwMode="auto">
          <a:xfrm>
            <a:off x="-1" y="957071"/>
            <a:ext cx="9920759" cy="3552843"/>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213919"/>
            <a:ext cx="9902972" cy="2645669"/>
          </a:xfrm>
          <a:prstGeom prst="rect">
            <a:avLst/>
          </a:prstGeom>
        </p:spPr>
      </p:pic>
      <p:sp>
        <p:nvSpPr>
          <p:cNvPr id="16" name="Titel 1"/>
          <p:cNvSpPr txBox="1">
            <a:spLocks/>
          </p:cNvSpPr>
          <p:nvPr userDrawn="1"/>
        </p:nvSpPr>
        <p:spPr>
          <a:xfrm>
            <a:off x="1783854" y="4941962"/>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0" i="1" cap="none" baseline="0" dirty="0">
                <a:solidFill>
                  <a:schemeClr val="bg1"/>
                </a:solidFill>
                <a:latin typeface="+mj-lt"/>
              </a:rPr>
              <a:t>für Mensch und Natur</a:t>
            </a:r>
          </a:p>
        </p:txBody>
      </p:sp>
      <p:sp>
        <p:nvSpPr>
          <p:cNvPr id="17" name="Titel 1"/>
          <p:cNvSpPr txBox="1">
            <a:spLocks/>
          </p:cNvSpPr>
          <p:nvPr userDrawn="1"/>
        </p:nvSpPr>
        <p:spPr>
          <a:xfrm>
            <a:off x="487710" y="4437906"/>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1" i="0" cap="none" baseline="0" dirty="0">
                <a:solidFill>
                  <a:schemeClr val="bg1"/>
                </a:solidFill>
                <a:latin typeface="+mj-lt"/>
              </a:rPr>
              <a:t>In Bayern aktiv</a:t>
            </a: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192747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großes Bild">
    <p:spTree>
      <p:nvGrpSpPr>
        <p:cNvPr id="1" name=""/>
        <p:cNvGrpSpPr/>
        <p:nvPr/>
      </p:nvGrpSpPr>
      <p:grpSpPr>
        <a:xfrm>
          <a:off x="0" y="0"/>
          <a:ext cx="0" cy="0"/>
          <a:chOff x="0" y="0"/>
          <a:chExt cx="0" cy="0"/>
        </a:xfrm>
      </p:grpSpPr>
      <p:sp>
        <p:nvSpPr>
          <p:cNvPr id="14" name="Bildplatzhalter 13"/>
          <p:cNvSpPr>
            <a:spLocks noGrp="1"/>
          </p:cNvSpPr>
          <p:nvPr>
            <p:ph type="pic" sz="quarter" idx="14"/>
          </p:nvPr>
        </p:nvSpPr>
        <p:spPr>
          <a:xfrm rot="-120000">
            <a:off x="-296764" y="1451528"/>
            <a:ext cx="4014195" cy="3993326"/>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5" name="Textplatzhalter 24"/>
          <p:cNvSpPr>
            <a:spLocks noGrp="1"/>
          </p:cNvSpPr>
          <p:nvPr>
            <p:ph type="body" sz="quarter" idx="19" hasCustomPrompt="1"/>
          </p:nvPr>
        </p:nvSpPr>
        <p:spPr>
          <a:xfrm>
            <a:off x="487363" y="5734051"/>
            <a:ext cx="3316284" cy="503238"/>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 ein oder mehrzeilig.</a:t>
            </a:r>
          </a:p>
        </p:txBody>
      </p:sp>
      <p:pic>
        <p:nvPicPr>
          <p:cNvPr id="26" name="Grafik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30" name="Textplatzhalter 5"/>
          <p:cNvSpPr>
            <a:spLocks noGrp="1"/>
          </p:cNvSpPr>
          <p:nvPr>
            <p:ph type="body" sz="quarter" idx="17" hasCustomPrompt="1"/>
          </p:nvPr>
        </p:nvSpPr>
        <p:spPr>
          <a:xfrm>
            <a:off x="4232275" y="1484313"/>
            <a:ext cx="5183188"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
        <p:nvSpPr>
          <p:cNvPr id="3" name="Textplatzhalter 2"/>
          <p:cNvSpPr>
            <a:spLocks noGrp="1"/>
          </p:cNvSpPr>
          <p:nvPr>
            <p:ph type="body" sz="quarter" idx="20"/>
          </p:nvPr>
        </p:nvSpPr>
        <p:spPr>
          <a:xfrm>
            <a:off x="4232275" y="1845618"/>
            <a:ext cx="5183188" cy="4391670"/>
          </a:xfrm>
          <a:prstGeom prst="rect">
            <a:avLst/>
          </a:prstGeom>
        </p:spPr>
        <p:txBody>
          <a:bodyPr/>
          <a:lstStyle>
            <a:lvl1pPr marL="180975" indent="-180975">
              <a:lnSpc>
                <a:spcPct val="100000"/>
              </a:lnSpc>
              <a:spcBef>
                <a:spcPts val="0"/>
              </a:spcBef>
              <a:spcAft>
                <a:spcPts val="300"/>
              </a:spcAft>
              <a:buClr>
                <a:schemeClr val="bg2">
                  <a:lumMod val="50000"/>
                </a:schemeClr>
              </a:buClr>
              <a:defRPr sz="1900"/>
            </a:lvl1pPr>
            <a:lvl2pPr marL="361950" indent="-180975">
              <a:lnSpc>
                <a:spcPct val="100000"/>
              </a:lnSpc>
              <a:spcBef>
                <a:spcPts val="0"/>
              </a:spcBef>
              <a:spcAft>
                <a:spcPts val="300"/>
              </a:spcAft>
              <a:buFont typeface="Arial" pitchFamily="34" charset="0"/>
              <a:buChar char="•"/>
              <a:defRPr sz="1500"/>
            </a:lvl2pPr>
          </a:lstStyle>
          <a:p>
            <a:pPr lvl="0"/>
            <a:r>
              <a:rPr lang="de-DE" dirty="0"/>
              <a:t>Textmasterformat bearbeiten</a:t>
            </a:r>
          </a:p>
          <a:p>
            <a:pPr lvl="1"/>
            <a:r>
              <a:rPr lang="de-DE" dirty="0"/>
              <a:t>Zweite Ebene</a:t>
            </a:r>
          </a:p>
        </p:txBody>
      </p:sp>
      <p:sp>
        <p:nvSpPr>
          <p:cNvPr id="13" name="Textplatzhalter 5"/>
          <p:cNvSpPr>
            <a:spLocks noGrp="1"/>
          </p:cNvSpPr>
          <p:nvPr>
            <p:ph type="body" sz="quarter" idx="21" hasCustomPrompt="1"/>
          </p:nvPr>
        </p:nvSpPr>
        <p:spPr>
          <a:xfrm>
            <a:off x="487710"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27"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Tree>
    <p:extLst>
      <p:ext uri="{BB962C8B-B14F-4D97-AF65-F5344CB8AC3E}">
        <p14:creationId xmlns:p14="http://schemas.microsoft.com/office/powerpoint/2010/main" val="2306492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kleine Bilder">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19" name="Bildplatzhalter 13"/>
          <p:cNvSpPr>
            <a:spLocks noGrp="1"/>
          </p:cNvSpPr>
          <p:nvPr>
            <p:ph type="pic" sz="quarter" idx="14"/>
          </p:nvPr>
        </p:nvSpPr>
        <p:spPr>
          <a:xfrm rot="-120000">
            <a:off x="525283" y="1387330"/>
            <a:ext cx="2314220" cy="163432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6" name="Bildplatzhalter 13"/>
          <p:cNvSpPr>
            <a:spLocks noGrp="1"/>
          </p:cNvSpPr>
          <p:nvPr>
            <p:ph type="pic" sz="quarter" idx="20"/>
          </p:nvPr>
        </p:nvSpPr>
        <p:spPr>
          <a:xfrm rot="60000">
            <a:off x="1475807" y="2513760"/>
            <a:ext cx="2314220" cy="163432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7" name="Bildplatzhalter 13"/>
          <p:cNvSpPr>
            <a:spLocks noGrp="1"/>
          </p:cNvSpPr>
          <p:nvPr>
            <p:ph type="pic" sz="quarter" idx="21"/>
          </p:nvPr>
        </p:nvSpPr>
        <p:spPr>
          <a:xfrm>
            <a:off x="418782" y="3861842"/>
            <a:ext cx="2314220" cy="163432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8" name="Textplatzhalter 24"/>
          <p:cNvSpPr>
            <a:spLocks noGrp="1"/>
          </p:cNvSpPr>
          <p:nvPr>
            <p:ph type="body" sz="quarter" idx="19" hasCustomPrompt="1"/>
          </p:nvPr>
        </p:nvSpPr>
        <p:spPr>
          <a:xfrm>
            <a:off x="487710" y="5592068"/>
            <a:ext cx="2393530" cy="503238"/>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a:t>
            </a:r>
          </a:p>
        </p:txBody>
      </p:sp>
      <p:sp>
        <p:nvSpPr>
          <p:cNvPr id="29" name="Textplatzhalter 24"/>
          <p:cNvSpPr>
            <a:spLocks noGrp="1"/>
          </p:cNvSpPr>
          <p:nvPr>
            <p:ph type="body" sz="quarter" idx="22" hasCustomPrompt="1"/>
          </p:nvPr>
        </p:nvSpPr>
        <p:spPr>
          <a:xfrm>
            <a:off x="2890999" y="4293890"/>
            <a:ext cx="1269120" cy="1080120"/>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a:t>
            </a:r>
          </a:p>
        </p:txBody>
      </p:sp>
      <p:sp>
        <p:nvSpPr>
          <p:cNvPr id="30" name="Textplatzhalter 24"/>
          <p:cNvSpPr>
            <a:spLocks noGrp="1"/>
          </p:cNvSpPr>
          <p:nvPr>
            <p:ph type="body" sz="quarter" idx="23" hasCustomPrompt="1"/>
          </p:nvPr>
        </p:nvSpPr>
        <p:spPr>
          <a:xfrm>
            <a:off x="2890999" y="1269554"/>
            <a:ext cx="1269120" cy="1080120"/>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a:t>
            </a:r>
          </a:p>
        </p:txBody>
      </p:sp>
      <p:sp>
        <p:nvSpPr>
          <p:cNvPr id="13" name="Textplatzhalter 5"/>
          <p:cNvSpPr>
            <a:spLocks noGrp="1"/>
          </p:cNvSpPr>
          <p:nvPr>
            <p:ph type="body" sz="quarter" idx="17" hasCustomPrompt="1"/>
          </p:nvPr>
        </p:nvSpPr>
        <p:spPr>
          <a:xfrm>
            <a:off x="4232275" y="1484313"/>
            <a:ext cx="5183188"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
        <p:nvSpPr>
          <p:cNvPr id="14" name="Textplatzhalter 2"/>
          <p:cNvSpPr>
            <a:spLocks noGrp="1"/>
          </p:cNvSpPr>
          <p:nvPr>
            <p:ph type="body" sz="quarter" idx="24"/>
          </p:nvPr>
        </p:nvSpPr>
        <p:spPr>
          <a:xfrm>
            <a:off x="4232275" y="1845618"/>
            <a:ext cx="5183188" cy="4391670"/>
          </a:xfrm>
          <a:prstGeom prst="rect">
            <a:avLst/>
          </a:prstGeom>
        </p:spPr>
        <p:txBody>
          <a:bodyPr/>
          <a:lstStyle>
            <a:lvl1pPr marL="180975" indent="-180975">
              <a:lnSpc>
                <a:spcPct val="100000"/>
              </a:lnSpc>
              <a:spcBef>
                <a:spcPts val="0"/>
              </a:spcBef>
              <a:spcAft>
                <a:spcPts val="300"/>
              </a:spcAft>
              <a:buClr>
                <a:schemeClr val="bg2">
                  <a:lumMod val="50000"/>
                </a:schemeClr>
              </a:buClr>
              <a:defRPr sz="1900"/>
            </a:lvl1pPr>
            <a:lvl2pPr marL="361950" indent="-180975">
              <a:lnSpc>
                <a:spcPct val="100000"/>
              </a:lnSpc>
              <a:spcBef>
                <a:spcPts val="0"/>
              </a:spcBef>
              <a:spcAft>
                <a:spcPts val="300"/>
              </a:spcAft>
              <a:buFont typeface="Arial" pitchFamily="34" charset="0"/>
              <a:buChar char="•"/>
              <a:defRPr sz="1500"/>
            </a:lvl2pPr>
          </a:lstStyle>
          <a:p>
            <a:pPr lvl="0"/>
            <a:r>
              <a:rPr lang="de-DE" dirty="0"/>
              <a:t>Textmasterformat bearbeiten</a:t>
            </a:r>
          </a:p>
          <a:p>
            <a:pPr lvl="1"/>
            <a:r>
              <a:rPr lang="de-DE" dirty="0"/>
              <a:t>Zweite Ebene</a:t>
            </a:r>
          </a:p>
        </p:txBody>
      </p:sp>
      <p:sp>
        <p:nvSpPr>
          <p:cNvPr id="15" name="Textplatzhalter 5"/>
          <p:cNvSpPr>
            <a:spLocks noGrp="1"/>
          </p:cNvSpPr>
          <p:nvPr>
            <p:ph type="body" sz="quarter" idx="25" hasCustomPrompt="1"/>
          </p:nvPr>
        </p:nvSpPr>
        <p:spPr>
          <a:xfrm>
            <a:off x="485724"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33"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Tree>
    <p:extLst>
      <p:ext uri="{BB962C8B-B14F-4D97-AF65-F5344CB8AC3E}">
        <p14:creationId xmlns:p14="http://schemas.microsoft.com/office/powerpoint/2010/main" val="55055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13" name="Textplatzhalter 5"/>
          <p:cNvSpPr>
            <a:spLocks noGrp="1"/>
          </p:cNvSpPr>
          <p:nvPr>
            <p:ph type="body" sz="quarter" idx="17" hasCustomPrompt="1"/>
          </p:nvPr>
        </p:nvSpPr>
        <p:spPr>
          <a:xfrm>
            <a:off x="485725" y="1484313"/>
            <a:ext cx="7058770"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
        <p:nvSpPr>
          <p:cNvPr id="14" name="Textplatzhalter 2"/>
          <p:cNvSpPr>
            <a:spLocks noGrp="1"/>
          </p:cNvSpPr>
          <p:nvPr>
            <p:ph type="body" sz="quarter" idx="24"/>
          </p:nvPr>
        </p:nvSpPr>
        <p:spPr>
          <a:xfrm>
            <a:off x="487363" y="1845618"/>
            <a:ext cx="7057131" cy="4391670"/>
          </a:xfrm>
          <a:prstGeom prst="rect">
            <a:avLst/>
          </a:prstGeom>
        </p:spPr>
        <p:txBody>
          <a:bodyPr/>
          <a:lstStyle>
            <a:lvl1pPr marL="180975" indent="-180975">
              <a:lnSpc>
                <a:spcPct val="100000"/>
              </a:lnSpc>
              <a:spcBef>
                <a:spcPts val="0"/>
              </a:spcBef>
              <a:spcAft>
                <a:spcPts val="300"/>
              </a:spcAft>
              <a:buClr>
                <a:schemeClr val="bg2">
                  <a:lumMod val="50000"/>
                </a:schemeClr>
              </a:buClr>
              <a:defRPr sz="1900"/>
            </a:lvl1pPr>
            <a:lvl2pPr marL="361950" indent="-180975">
              <a:lnSpc>
                <a:spcPct val="100000"/>
              </a:lnSpc>
              <a:spcBef>
                <a:spcPts val="0"/>
              </a:spcBef>
              <a:spcAft>
                <a:spcPts val="300"/>
              </a:spcAft>
              <a:buFont typeface="Arial" pitchFamily="34" charset="0"/>
              <a:buChar char="•"/>
              <a:defRPr sz="1500"/>
            </a:lvl2pPr>
          </a:lstStyle>
          <a:p>
            <a:pPr lvl="0"/>
            <a:r>
              <a:rPr lang="de-DE" dirty="0"/>
              <a:t>Textmasterformat bearbeiten</a:t>
            </a:r>
          </a:p>
          <a:p>
            <a:pPr lvl="1"/>
            <a:r>
              <a:rPr lang="de-DE" dirty="0"/>
              <a:t>Zweite Ebene</a:t>
            </a:r>
          </a:p>
        </p:txBody>
      </p:sp>
      <p:sp>
        <p:nvSpPr>
          <p:cNvPr id="7" name="Textplatzhalter 5"/>
          <p:cNvSpPr>
            <a:spLocks noGrp="1"/>
          </p:cNvSpPr>
          <p:nvPr>
            <p:ph type="body" sz="quarter" idx="21" hasCustomPrompt="1"/>
          </p:nvPr>
        </p:nvSpPr>
        <p:spPr>
          <a:xfrm>
            <a:off x="485724"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33"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Tree>
    <p:extLst>
      <p:ext uri="{BB962C8B-B14F-4D97-AF65-F5344CB8AC3E}">
        <p14:creationId xmlns:p14="http://schemas.microsoft.com/office/powerpoint/2010/main" val="3870477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7" name="Textplatzhalter 5"/>
          <p:cNvSpPr>
            <a:spLocks noGrp="1"/>
          </p:cNvSpPr>
          <p:nvPr>
            <p:ph type="body" sz="quarter" idx="21" hasCustomPrompt="1"/>
          </p:nvPr>
        </p:nvSpPr>
        <p:spPr>
          <a:xfrm>
            <a:off x="485724"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33"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
        <p:nvSpPr>
          <p:cNvPr id="8" name="Textplatzhalter 5"/>
          <p:cNvSpPr>
            <a:spLocks noGrp="1"/>
          </p:cNvSpPr>
          <p:nvPr>
            <p:ph type="body" sz="quarter" idx="17" hasCustomPrompt="1"/>
          </p:nvPr>
        </p:nvSpPr>
        <p:spPr>
          <a:xfrm>
            <a:off x="485725" y="1123008"/>
            <a:ext cx="7058770"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Tree>
    <p:extLst>
      <p:ext uri="{BB962C8B-B14F-4D97-AF65-F5344CB8AC3E}">
        <p14:creationId xmlns:p14="http://schemas.microsoft.com/office/powerpoint/2010/main" val="17509507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378161"/>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5" r:id="rId3"/>
    <p:sldLayoutId id="2147483654" r:id="rId4"/>
    <p:sldLayoutId id="2147483674" r:id="rId5"/>
  </p:sldLayoutIdLst>
  <p:txStyles>
    <p:titleStyle>
      <a:lvl1pPr algn="ctr" defTabSz="957824" rtl="0" eaLnBrk="1" latinLnBrk="0" hangingPunct="1">
        <a:spcBef>
          <a:spcPct val="0"/>
        </a:spcBef>
        <a:buNone/>
        <a:defRPr sz="4600" kern="1200">
          <a:solidFill>
            <a:schemeClr val="tx1"/>
          </a:solidFill>
          <a:latin typeface="+mj-lt"/>
          <a:ea typeface="+mj-ea"/>
          <a:cs typeface="+mj-cs"/>
        </a:defRPr>
      </a:lvl1pPr>
    </p:titleStyle>
    <p:body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57824" rtl="0" eaLnBrk="1" latinLnBrk="0" hangingPunct="1">
        <a:defRPr sz="1900" kern="1200">
          <a:solidFill>
            <a:schemeClr val="tx1"/>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5" y="6475539"/>
            <a:ext cx="9904957" cy="384049"/>
          </a:xfrm>
          <a:prstGeom prst="rect">
            <a:avLst/>
          </a:prstGeom>
        </p:spPr>
      </p:pic>
      <p:sp>
        <p:nvSpPr>
          <p:cNvPr id="10" name="Foliennummernplatzhalter 5"/>
          <p:cNvSpPr txBox="1">
            <a:spLocks/>
          </p:cNvSpPr>
          <p:nvPr userDrawn="1"/>
        </p:nvSpPr>
        <p:spPr>
          <a:xfrm>
            <a:off x="7104063" y="6520918"/>
            <a:ext cx="2311400" cy="346210"/>
          </a:xfrm>
          <a:prstGeom prst="rect">
            <a:avLst/>
          </a:prstGeom>
        </p:spPr>
        <p:txBody>
          <a:bodyPr vert="horz" lIns="91440" tIns="45720" rIns="91440" bIns="45720" rtlCol="0" anchor="ctr"/>
          <a:lstStyle>
            <a:defPPr>
              <a:defRPr lang="de-DE"/>
            </a:defPPr>
            <a:lvl1pPr marL="0" algn="r" defTabSz="957824" rtl="0" eaLnBrk="1" latinLnBrk="0" hangingPunct="1">
              <a:defRPr sz="1200" kern="1200">
                <a:solidFill>
                  <a:schemeClr val="tx1">
                    <a:tint val="75000"/>
                  </a:schemeClr>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a:lstStyle>
          <a:p>
            <a:fld id="{600789E9-ECF5-4DCF-A7DA-1663C8FD6CF6}" type="slidenum">
              <a:rPr lang="de-DE" smtClean="0">
                <a:solidFill>
                  <a:schemeClr val="bg2"/>
                </a:solidFill>
              </a:rPr>
              <a:pPr/>
              <a:t>‹Nr.›</a:t>
            </a:fld>
            <a:endParaRPr lang="de-DE" dirty="0">
              <a:solidFill>
                <a:schemeClr val="bg2"/>
              </a:solidFill>
            </a:endParaRPr>
          </a:p>
        </p:txBody>
      </p:sp>
      <p:pic>
        <p:nvPicPr>
          <p:cNvPr id="12" name="Grafik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3291" y="6626721"/>
            <a:ext cx="158497" cy="124969"/>
          </a:xfrm>
          <a:prstGeom prst="rect">
            <a:avLst/>
          </a:prstGeom>
        </p:spPr>
      </p:pic>
      <p:sp>
        <p:nvSpPr>
          <p:cNvPr id="13" name="Textfeld 12"/>
          <p:cNvSpPr txBox="1"/>
          <p:nvPr userDrawn="1"/>
        </p:nvSpPr>
        <p:spPr>
          <a:xfrm>
            <a:off x="702759" y="6526138"/>
            <a:ext cx="2881295" cy="276999"/>
          </a:xfrm>
          <a:prstGeom prst="rect">
            <a:avLst/>
          </a:prstGeom>
          <a:noFill/>
        </p:spPr>
        <p:txBody>
          <a:bodyPr wrap="square" rtlCol="0">
            <a:spAutoFit/>
          </a:bodyPr>
          <a:lstStyle/>
          <a:p>
            <a:pPr marL="0" marR="0" indent="0" algn="l" defTabSz="957824" rtl="0" eaLnBrk="1" fontAlgn="auto" latinLnBrk="0" hangingPunct="1">
              <a:lnSpc>
                <a:spcPct val="100000"/>
              </a:lnSpc>
              <a:spcBef>
                <a:spcPts val="0"/>
              </a:spcBef>
              <a:spcAft>
                <a:spcPts val="0"/>
              </a:spcAft>
              <a:buClrTx/>
              <a:buSzTx/>
              <a:buFontTx/>
              <a:buNone/>
              <a:tabLst/>
              <a:defRPr/>
            </a:pPr>
            <a:r>
              <a:rPr lang="de-DE" sz="1200" b="1" dirty="0">
                <a:solidFill>
                  <a:schemeClr val="bg1"/>
                </a:solidFill>
              </a:rPr>
              <a:t>www.bund-naturschutz.de</a:t>
            </a:r>
          </a:p>
        </p:txBody>
      </p:sp>
    </p:spTree>
    <p:extLst>
      <p:ext uri="{BB962C8B-B14F-4D97-AF65-F5344CB8AC3E}">
        <p14:creationId xmlns:p14="http://schemas.microsoft.com/office/powerpoint/2010/main" val="674178562"/>
      </p:ext>
    </p:extLst>
  </p:cSld>
  <p:clrMap bg1="lt1" tx1="dk1" bg2="lt2" tx2="dk2" accent1="accent1" accent2="accent2" accent3="accent3" accent4="accent4" accent5="accent5" accent6="accent6" hlink="hlink" folHlink="folHlink"/>
  <p:sldLayoutIdLst>
    <p:sldLayoutId id="2147483656" r:id="rId1"/>
    <p:sldLayoutId id="2147483669" r:id="rId2"/>
    <p:sldLayoutId id="2147483673" r:id="rId3"/>
    <p:sldLayoutId id="2147483677" r:id="rId4"/>
    <p:sldLayoutId id="2147483672" r:id="rId5"/>
    <p:sldLayoutId id="2147483676" r:id="rId6"/>
  </p:sldLayoutIdLst>
  <p:txStyles>
    <p:titleStyle>
      <a:lvl1pPr algn="ctr" defTabSz="957824" rtl="0" eaLnBrk="1" latinLnBrk="0" hangingPunct="1">
        <a:spcBef>
          <a:spcPct val="0"/>
        </a:spcBef>
        <a:buNone/>
        <a:defRPr sz="4600" kern="1200">
          <a:solidFill>
            <a:schemeClr val="tx1"/>
          </a:solidFill>
          <a:latin typeface="+mj-lt"/>
          <a:ea typeface="+mj-ea"/>
          <a:cs typeface="+mj-cs"/>
        </a:defRPr>
      </a:lvl1pPr>
    </p:titleStyle>
    <p:body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57824" rtl="0" eaLnBrk="1" latinLnBrk="0" hangingPunct="1">
        <a:defRPr sz="1900" kern="1200">
          <a:solidFill>
            <a:schemeClr val="tx1"/>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ctrTitle"/>
          </p:nvPr>
        </p:nvSpPr>
        <p:spPr/>
        <p:txBody>
          <a:bodyPr/>
          <a:lstStyle/>
          <a:p>
            <a:r>
              <a:rPr lang="de-DE" sz="2400" dirty="0"/>
              <a:t>Wildtier 2024                                                            </a:t>
            </a:r>
            <a:r>
              <a:rPr lang="de-DE" sz="1000" dirty="0"/>
              <a:t>Foto: Rainer Mayer</a:t>
            </a:r>
            <a:br>
              <a:rPr lang="de-DE" dirty="0"/>
            </a:br>
            <a:r>
              <a:rPr lang="de-DE" dirty="0"/>
              <a:t>Unser heimischer Igel</a:t>
            </a:r>
          </a:p>
        </p:txBody>
      </p:sp>
      <p:sp>
        <p:nvSpPr>
          <p:cNvPr id="13" name="Untertitel 12"/>
          <p:cNvSpPr>
            <a:spLocks noGrp="1"/>
          </p:cNvSpPr>
          <p:nvPr>
            <p:ph type="subTitle" idx="1"/>
          </p:nvPr>
        </p:nvSpPr>
        <p:spPr/>
        <p:txBody>
          <a:bodyPr/>
          <a:lstStyle/>
          <a:p>
            <a:r>
              <a:rPr lang="de-DE" sz="4000" b="1" dirty="0"/>
              <a:t>LEBENSRAUM UND GEFÄHRDUNG</a:t>
            </a:r>
          </a:p>
        </p:txBody>
      </p:sp>
      <p:pic>
        <p:nvPicPr>
          <p:cNvPr id="3" name="Bildplatzhalter 2">
            <a:extLst>
              <a:ext uri="{FF2B5EF4-FFF2-40B4-BE49-F238E27FC236}">
                <a16:creationId xmlns:a16="http://schemas.microsoft.com/office/drawing/2014/main" id="{6EF20F03-FE9D-4A61-AD73-899E8F34ADDE}"/>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2431926" y="1082074"/>
            <a:ext cx="5413192" cy="3601505"/>
          </a:xfrm>
        </p:spPr>
      </p:pic>
      <p:sp>
        <p:nvSpPr>
          <p:cNvPr id="15" name="Textplatzhalter 14"/>
          <p:cNvSpPr>
            <a:spLocks noGrp="1"/>
          </p:cNvSpPr>
          <p:nvPr>
            <p:ph type="body" sz="quarter" idx="21"/>
          </p:nvPr>
        </p:nvSpPr>
        <p:spPr/>
        <p:txBody>
          <a:bodyPr/>
          <a:lstStyle/>
          <a:p>
            <a:r>
              <a:rPr lang="de-DE" sz="2000" dirty="0"/>
              <a:t>Kreisgruppe Neumarkt – 14.05.2024</a:t>
            </a:r>
          </a:p>
        </p:txBody>
      </p:sp>
      <p:sp>
        <p:nvSpPr>
          <p:cNvPr id="23" name="Textplatzhalter 22">
            <a:extLst>
              <a:ext uri="{FF2B5EF4-FFF2-40B4-BE49-F238E27FC236}">
                <a16:creationId xmlns:a16="http://schemas.microsoft.com/office/drawing/2014/main" id="{DBABF96E-8968-4854-95F6-8CB04503C951}"/>
              </a:ext>
            </a:extLst>
          </p:cNvPr>
          <p:cNvSpPr>
            <a:spLocks noGrp="1"/>
          </p:cNvSpPr>
          <p:nvPr>
            <p:ph type="body" sz="quarter" idx="22"/>
          </p:nvPr>
        </p:nvSpPr>
        <p:spPr/>
        <p:txBody>
          <a:bodyPr/>
          <a:lstStyle/>
          <a:p>
            <a:endParaRPr lang="de-DE" dirty="0"/>
          </a:p>
        </p:txBody>
      </p:sp>
    </p:spTree>
    <p:extLst>
      <p:ext uri="{BB962C8B-B14F-4D97-AF65-F5344CB8AC3E}">
        <p14:creationId xmlns:p14="http://schemas.microsoft.com/office/powerpoint/2010/main" val="3578042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2" y="1125538"/>
            <a:ext cx="9074995" cy="5328592"/>
          </a:xfrm>
        </p:spPr>
        <p:txBody>
          <a:bodyPr/>
          <a:lstStyle/>
          <a:p>
            <a:pPr marL="0" indent="0">
              <a:buNone/>
            </a:pPr>
            <a:r>
              <a:rPr lang="de-DE" dirty="0"/>
              <a:t>Natürliche Feinde sind Eulen, Hunde, Dachse und Füchse. </a:t>
            </a:r>
          </a:p>
          <a:p>
            <a:pPr marL="0" indent="0">
              <a:buNone/>
            </a:pPr>
            <a:r>
              <a:rPr lang="de-DE" b="1" u="sng" dirty="0"/>
              <a:t>Der Mensch </a:t>
            </a:r>
            <a:r>
              <a:rPr lang="de-DE" dirty="0"/>
              <a:t>aber</a:t>
            </a:r>
            <a:r>
              <a:rPr lang="de-DE" b="1" dirty="0"/>
              <a:t> </a:t>
            </a:r>
            <a:r>
              <a:rPr lang="de-DE" dirty="0"/>
              <a:t>ist die größte Bedrohung für den Igel. Unsere eintönige Kulturlandschaft bietet kaum noch Nahrung und Rückzugsorte. Straßen und Siedlungen engen den Lebensraum der Igel ein. In aufgeräumten Gärten und Parks finden sie weder Unterschlupf noch Futter. </a:t>
            </a:r>
          </a:p>
          <a:p>
            <a:pPr marL="0" indent="0">
              <a:buNone/>
            </a:pPr>
            <a:r>
              <a:rPr lang="de-DE" dirty="0"/>
              <a:t>Eine halbe Million Igel sterben pro Jahr im Straßenverkehr. </a:t>
            </a:r>
          </a:p>
          <a:p>
            <a:pPr marL="0" indent="0">
              <a:buNone/>
            </a:pPr>
            <a:r>
              <a:rPr lang="de-DE" dirty="0"/>
              <a:t>Straßen zerschneiden die Lebensräume der Tiere und sind oft unüberwindbare Barrieren. In Wohngebieten schränken auch Hindernisse wie Zäune oder Mauern ihre Bewegungsfreiheit erheblich ein. </a:t>
            </a:r>
          </a:p>
          <a:p>
            <a:pPr marL="0" indent="0">
              <a:buNone/>
            </a:pPr>
            <a:r>
              <a:rPr lang="de-DE" dirty="0"/>
              <a:t>Wenn Igel benachbarte Gebiete nicht mehr erreichen können, entstehen kleine isolierte Populationen, in denen der genetische Austausch begrenzt und das Überleben der Art langfristig gefährdet ist.</a:t>
            </a:r>
          </a:p>
          <a:p>
            <a:pPr marL="0" indent="0">
              <a:buNone/>
            </a:pPr>
            <a:r>
              <a:rPr lang="de-DE" b="1" dirty="0"/>
              <a:t>Eine tödliche Gefahr im Garten sind chemische Gifte </a:t>
            </a:r>
            <a:r>
              <a:rPr lang="de-DE" dirty="0"/>
              <a:t>gegen Schnecken und andere vermeintliche Schädlinge, denn Igel fressen sowohl das Gift als auch die vergifteten Tiere.</a:t>
            </a:r>
          </a:p>
          <a:p>
            <a:pPr marL="0" indent="0">
              <a:buNone/>
            </a:pPr>
            <a:r>
              <a:rPr lang="de-DE" dirty="0"/>
              <a:t>Und seit einigen Jahren gibt es immer mehr verletzte Igel durch </a:t>
            </a:r>
            <a:r>
              <a:rPr lang="de-DE" b="1" dirty="0"/>
              <a:t>Mähroboter</a:t>
            </a:r>
            <a:r>
              <a:rPr lang="de-DE" dirty="0"/>
              <a:t> oder </a:t>
            </a:r>
            <a:r>
              <a:rPr lang="de-DE" b="1" dirty="0"/>
              <a:t>Motorsensen.</a:t>
            </a:r>
          </a:p>
          <a:p>
            <a:pPr marL="0" indent="0">
              <a:buNone/>
            </a:pPr>
            <a:r>
              <a:rPr lang="de-DE" dirty="0"/>
              <a:t>Wer schwache Nerven hat, muss bei der übernächsten Folie wegschauen.</a:t>
            </a:r>
          </a:p>
          <a:p>
            <a:pPr marL="0" indent="0">
              <a:buNone/>
            </a:pPr>
            <a:endParaRPr lang="de-DE" dirty="0"/>
          </a:p>
        </p:txBody>
      </p:sp>
      <p:sp>
        <p:nvSpPr>
          <p:cNvPr id="3" name="Textplatzhalter 2"/>
          <p:cNvSpPr>
            <a:spLocks noGrp="1"/>
          </p:cNvSpPr>
          <p:nvPr>
            <p:ph type="body" sz="quarter" idx="21"/>
          </p:nvPr>
        </p:nvSpPr>
        <p:spPr/>
        <p:txBody>
          <a:bodyPr/>
          <a:lstStyle/>
          <a:p>
            <a:r>
              <a:rPr lang="de-DE" dirty="0"/>
              <a:t>Bedrohungen</a:t>
            </a:r>
          </a:p>
        </p:txBody>
      </p:sp>
    </p:spTree>
    <p:extLst>
      <p:ext uri="{BB962C8B-B14F-4D97-AF65-F5344CB8AC3E}">
        <p14:creationId xmlns:p14="http://schemas.microsoft.com/office/powerpoint/2010/main" val="607450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3674241" y="5302002"/>
            <a:ext cx="1658172" cy="576064"/>
          </a:xfrm>
        </p:spPr>
        <p:txBody>
          <a:bodyPr/>
          <a:lstStyle/>
          <a:p>
            <a:pPr marL="0" indent="0">
              <a:buNone/>
            </a:pPr>
            <a:r>
              <a:rPr lang="de-DE" dirty="0"/>
              <a:t>Mähroboter von unten</a:t>
            </a:r>
          </a:p>
        </p:txBody>
      </p:sp>
      <p:sp>
        <p:nvSpPr>
          <p:cNvPr id="3" name="Textplatzhalter 2"/>
          <p:cNvSpPr>
            <a:spLocks noGrp="1"/>
          </p:cNvSpPr>
          <p:nvPr>
            <p:ph type="body" sz="quarter" idx="21"/>
          </p:nvPr>
        </p:nvSpPr>
        <p:spPr/>
        <p:txBody>
          <a:bodyPr/>
          <a:lstStyle/>
          <a:p>
            <a:r>
              <a:rPr lang="de-DE" dirty="0"/>
              <a:t>Bedrohungen: Mähroboter</a:t>
            </a:r>
          </a:p>
        </p:txBody>
      </p:sp>
      <p:pic>
        <p:nvPicPr>
          <p:cNvPr id="5" name="Grafik 4">
            <a:extLst>
              <a:ext uri="{FF2B5EF4-FFF2-40B4-BE49-F238E27FC236}">
                <a16:creationId xmlns:a16="http://schemas.microsoft.com/office/drawing/2014/main" id="{48B19212-0F80-433F-897C-5DEBD69B40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22" y="1341562"/>
            <a:ext cx="4392489" cy="3200557"/>
          </a:xfrm>
          <a:prstGeom prst="rect">
            <a:avLst/>
          </a:prstGeom>
        </p:spPr>
      </p:pic>
      <p:pic>
        <p:nvPicPr>
          <p:cNvPr id="7" name="Grafik 6">
            <a:extLst>
              <a:ext uri="{FF2B5EF4-FFF2-40B4-BE49-F238E27FC236}">
                <a16:creationId xmlns:a16="http://schemas.microsoft.com/office/drawing/2014/main" id="{7D427415-D8D2-4D43-A7E7-112E2C144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254" y="1197546"/>
            <a:ext cx="4138137" cy="5269164"/>
          </a:xfrm>
          <a:prstGeom prst="rect">
            <a:avLst/>
          </a:prstGeom>
        </p:spPr>
      </p:pic>
      <p:sp>
        <p:nvSpPr>
          <p:cNvPr id="6" name="Textplatzhalter 3">
            <a:extLst>
              <a:ext uri="{FF2B5EF4-FFF2-40B4-BE49-F238E27FC236}">
                <a16:creationId xmlns:a16="http://schemas.microsoft.com/office/drawing/2014/main" id="{4C967B03-F566-4160-942E-872A2C2DA906}"/>
              </a:ext>
            </a:extLst>
          </p:cNvPr>
          <p:cNvSpPr txBox="1">
            <a:spLocks/>
          </p:cNvSpPr>
          <p:nvPr/>
        </p:nvSpPr>
        <p:spPr>
          <a:xfrm>
            <a:off x="3423070" y="4516065"/>
            <a:ext cx="1512168" cy="235926"/>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bg2">
                  <a:lumMod val="50000"/>
                </a:schemeClr>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1200" dirty="0"/>
              <a:t>Foto: Martina Gehret</a:t>
            </a:r>
          </a:p>
        </p:txBody>
      </p:sp>
    </p:spTree>
    <p:extLst>
      <p:ext uri="{BB962C8B-B14F-4D97-AF65-F5344CB8AC3E}">
        <p14:creationId xmlns:p14="http://schemas.microsoft.com/office/powerpoint/2010/main" val="635978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3" y="1233958"/>
            <a:ext cx="1680953" cy="4284068"/>
          </a:xfrm>
        </p:spPr>
        <p:txBody>
          <a:bodyPr/>
          <a:lstStyle/>
          <a:p>
            <a:pPr marL="0" indent="0">
              <a:buNone/>
            </a:pPr>
            <a:r>
              <a:rPr lang="de-DE" dirty="0"/>
              <a:t>Verletzte Igel ziehen sich meistens in ihren Unterschlupf zurück (wenn sie es noch schaffen) und sterben dort einen qualvollen </a:t>
            </a:r>
          </a:p>
          <a:p>
            <a:pPr marL="0" indent="0">
              <a:buNone/>
            </a:pPr>
            <a:r>
              <a:rPr lang="de-DE" dirty="0"/>
              <a:t>Tod. </a:t>
            </a:r>
          </a:p>
        </p:txBody>
      </p:sp>
      <p:sp>
        <p:nvSpPr>
          <p:cNvPr id="3" name="Textplatzhalter 2"/>
          <p:cNvSpPr>
            <a:spLocks noGrp="1"/>
          </p:cNvSpPr>
          <p:nvPr>
            <p:ph type="body" sz="quarter" idx="21"/>
          </p:nvPr>
        </p:nvSpPr>
        <p:spPr/>
        <p:txBody>
          <a:bodyPr/>
          <a:lstStyle/>
          <a:p>
            <a:r>
              <a:rPr lang="de-DE" dirty="0"/>
              <a:t>Verletzungen</a:t>
            </a:r>
          </a:p>
        </p:txBody>
      </p:sp>
      <p:pic>
        <p:nvPicPr>
          <p:cNvPr id="6" name="Grafik 5">
            <a:extLst>
              <a:ext uri="{FF2B5EF4-FFF2-40B4-BE49-F238E27FC236}">
                <a16:creationId xmlns:a16="http://schemas.microsoft.com/office/drawing/2014/main" id="{8FD4B21E-DF32-476D-846A-235F5923C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425" y="1343444"/>
            <a:ext cx="2639168" cy="2072603"/>
          </a:xfrm>
          <a:prstGeom prst="rect">
            <a:avLst/>
          </a:prstGeom>
        </p:spPr>
      </p:pic>
      <p:pic>
        <p:nvPicPr>
          <p:cNvPr id="10" name="Grafik 9">
            <a:extLst>
              <a:ext uri="{FF2B5EF4-FFF2-40B4-BE49-F238E27FC236}">
                <a16:creationId xmlns:a16="http://schemas.microsoft.com/office/drawing/2014/main" id="{8705794B-0CDD-4A5E-85B1-21ADB64BD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342" y="1061347"/>
            <a:ext cx="2249206" cy="2332898"/>
          </a:xfrm>
          <a:prstGeom prst="rect">
            <a:avLst/>
          </a:prstGeom>
        </p:spPr>
      </p:pic>
      <p:pic>
        <p:nvPicPr>
          <p:cNvPr id="12" name="Grafik 11">
            <a:extLst>
              <a:ext uri="{FF2B5EF4-FFF2-40B4-BE49-F238E27FC236}">
                <a16:creationId xmlns:a16="http://schemas.microsoft.com/office/drawing/2014/main" id="{9B4E833F-F879-4187-BBCE-BF47B80023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9297" y="1179898"/>
            <a:ext cx="2143257" cy="4653930"/>
          </a:xfrm>
          <a:prstGeom prst="rect">
            <a:avLst/>
          </a:prstGeom>
        </p:spPr>
      </p:pic>
      <p:pic>
        <p:nvPicPr>
          <p:cNvPr id="14" name="Grafik 13">
            <a:extLst>
              <a:ext uri="{FF2B5EF4-FFF2-40B4-BE49-F238E27FC236}">
                <a16:creationId xmlns:a16="http://schemas.microsoft.com/office/drawing/2014/main" id="{20A59BA4-4F25-4E36-83AC-E3329D7866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675" y="3499928"/>
            <a:ext cx="2237424" cy="2735954"/>
          </a:xfrm>
          <a:prstGeom prst="rect">
            <a:avLst/>
          </a:prstGeom>
        </p:spPr>
      </p:pic>
      <p:pic>
        <p:nvPicPr>
          <p:cNvPr id="16" name="Grafik 15">
            <a:extLst>
              <a:ext uri="{FF2B5EF4-FFF2-40B4-BE49-F238E27FC236}">
                <a16:creationId xmlns:a16="http://schemas.microsoft.com/office/drawing/2014/main" id="{486D84D0-DC7E-4CAB-9FB0-BF2CFF29BC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1179" y="3499928"/>
            <a:ext cx="3123369" cy="2735954"/>
          </a:xfrm>
          <a:prstGeom prst="rect">
            <a:avLst/>
          </a:prstGeom>
        </p:spPr>
      </p:pic>
    </p:spTree>
    <p:extLst>
      <p:ext uri="{BB962C8B-B14F-4D97-AF65-F5344CB8AC3E}">
        <p14:creationId xmlns:p14="http://schemas.microsoft.com/office/powerpoint/2010/main" val="2717612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2" y="1233958"/>
            <a:ext cx="9074995" cy="5076156"/>
          </a:xfrm>
        </p:spPr>
        <p:txBody>
          <a:bodyPr/>
          <a:lstStyle/>
          <a:p>
            <a:pPr marL="0" indent="0">
              <a:buNone/>
            </a:pPr>
            <a:r>
              <a:rPr lang="de-DE" dirty="0"/>
              <a:t>- Mähroboter nur tagsüber und unter Aufsicht laufen lassen. Auf keinen Fall nachts!!!</a:t>
            </a:r>
          </a:p>
          <a:p>
            <a:pPr marL="0" indent="0">
              <a:buNone/>
            </a:pPr>
            <a:r>
              <a:rPr lang="de-DE" dirty="0"/>
              <a:t>- Bevor Motorsensen eingesetzt werden, prüfen, ob z.B. unter Hecken Tiere versteckt sind.</a:t>
            </a:r>
          </a:p>
          <a:p>
            <a:pPr marL="0" indent="0">
              <a:buNone/>
            </a:pPr>
            <a:r>
              <a:rPr lang="de-DE" dirty="0"/>
              <a:t>- Unseren Garten giftfrei halten!</a:t>
            </a:r>
          </a:p>
          <a:p>
            <a:pPr marL="0" indent="0">
              <a:buNone/>
            </a:pPr>
            <a:r>
              <a:rPr lang="de-DE" dirty="0"/>
              <a:t>- Im Garten unterschiedliche, strukturreiche Lebensräume anlegen mit vielen Nistmöglichkeiten und Verstecken: Totholzhaufen, lebendige Naturzäune, Mager- und Sumpfbeete.</a:t>
            </a:r>
          </a:p>
          <a:p>
            <a:pPr marL="0" indent="0">
              <a:buNone/>
            </a:pPr>
            <a:r>
              <a:rPr lang="de-DE" dirty="0"/>
              <a:t>- Viele heimische Wildpflanzen verwenden, vor allem Doldenblütler.</a:t>
            </a:r>
          </a:p>
          <a:p>
            <a:pPr marL="0" indent="0">
              <a:buNone/>
            </a:pPr>
            <a:r>
              <a:rPr lang="de-DE" dirty="0"/>
              <a:t>- Möglichst viele Gartenflächen wie Wege, Plätze, Fugen, Trockenmauern und Dächer begrünen.</a:t>
            </a:r>
          </a:p>
          <a:p>
            <a:pPr marL="0" indent="0">
              <a:buNone/>
            </a:pPr>
            <a:r>
              <a:rPr lang="de-DE" dirty="0"/>
              <a:t>- Auf eine durchgehende Rasenfläche verzichten, stattdessen einen Blumenkräuterrasen oder Blührasen anlegen.</a:t>
            </a:r>
          </a:p>
          <a:p>
            <a:pPr marL="0" indent="0">
              <a:buNone/>
            </a:pPr>
            <a:r>
              <a:rPr lang="de-DE" dirty="0"/>
              <a:t>- Nur 4 – 6mal im Jahr mähen, dabei die Blühinseln immer stehenlassen</a:t>
            </a:r>
          </a:p>
          <a:p>
            <a:pPr marL="0" indent="0">
              <a:buNone/>
            </a:pPr>
            <a:r>
              <a:rPr lang="de-DE" dirty="0"/>
              <a:t>- Das Schnittgut abräumen.</a:t>
            </a:r>
          </a:p>
          <a:p>
            <a:pPr marL="0" indent="0">
              <a:buNone/>
            </a:pPr>
            <a:r>
              <a:rPr lang="de-DE" dirty="0"/>
              <a:t>- Den Gartenzaun für Igel durchgängig lassen.</a:t>
            </a:r>
          </a:p>
          <a:p>
            <a:pPr marL="0" indent="0">
              <a:buNone/>
            </a:pPr>
            <a:endParaRPr lang="de-DE" dirty="0"/>
          </a:p>
        </p:txBody>
      </p:sp>
      <p:sp>
        <p:nvSpPr>
          <p:cNvPr id="3" name="Textplatzhalter 2"/>
          <p:cNvSpPr>
            <a:spLocks noGrp="1"/>
          </p:cNvSpPr>
          <p:nvPr>
            <p:ph type="body" sz="quarter" idx="21"/>
          </p:nvPr>
        </p:nvSpPr>
        <p:spPr/>
        <p:txBody>
          <a:bodyPr/>
          <a:lstStyle/>
          <a:p>
            <a:r>
              <a:rPr lang="de-DE" dirty="0"/>
              <a:t>Was können wir tun?</a:t>
            </a:r>
          </a:p>
        </p:txBody>
      </p:sp>
    </p:spTree>
    <p:extLst>
      <p:ext uri="{BB962C8B-B14F-4D97-AF65-F5344CB8AC3E}">
        <p14:creationId xmlns:p14="http://schemas.microsoft.com/office/powerpoint/2010/main" val="4091075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21"/>
          </p:nvPr>
        </p:nvSpPr>
        <p:spPr/>
        <p:txBody>
          <a:bodyPr/>
          <a:lstStyle/>
          <a:p>
            <a:r>
              <a:rPr lang="de-DE" dirty="0"/>
              <a:t>Naturgarten von Frau </a:t>
            </a:r>
            <a:r>
              <a:rPr lang="de-DE" dirty="0" err="1"/>
              <a:t>Goettler</a:t>
            </a:r>
            <a:endParaRPr lang="de-DE" dirty="0"/>
          </a:p>
        </p:txBody>
      </p:sp>
      <p:pic>
        <p:nvPicPr>
          <p:cNvPr id="5" name="Grafik 4">
            <a:extLst>
              <a:ext uri="{FF2B5EF4-FFF2-40B4-BE49-F238E27FC236}">
                <a16:creationId xmlns:a16="http://schemas.microsoft.com/office/drawing/2014/main" id="{DD6CD904-F7A6-49C4-8F56-68BF9F449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73" y="929281"/>
            <a:ext cx="4506855" cy="3004570"/>
          </a:xfrm>
          <a:prstGeom prst="rect">
            <a:avLst/>
          </a:prstGeom>
        </p:spPr>
      </p:pic>
      <p:pic>
        <p:nvPicPr>
          <p:cNvPr id="11" name="Grafik 10">
            <a:extLst>
              <a:ext uri="{FF2B5EF4-FFF2-40B4-BE49-F238E27FC236}">
                <a16:creationId xmlns:a16="http://schemas.microsoft.com/office/drawing/2014/main" id="{00B45E14-B2E5-46BD-BDA7-A05C69CD6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390" y="333450"/>
            <a:ext cx="3183020" cy="6059406"/>
          </a:xfrm>
          <a:prstGeom prst="rect">
            <a:avLst/>
          </a:prstGeom>
        </p:spPr>
      </p:pic>
      <p:pic>
        <p:nvPicPr>
          <p:cNvPr id="15" name="Grafik 14">
            <a:extLst>
              <a:ext uri="{FF2B5EF4-FFF2-40B4-BE49-F238E27FC236}">
                <a16:creationId xmlns:a16="http://schemas.microsoft.com/office/drawing/2014/main" id="{0CA69B37-E644-4B48-BB05-7B846DED2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73" y="4012026"/>
            <a:ext cx="4709225" cy="2380830"/>
          </a:xfrm>
          <a:prstGeom prst="rect">
            <a:avLst/>
          </a:prstGeom>
        </p:spPr>
      </p:pic>
      <p:pic>
        <p:nvPicPr>
          <p:cNvPr id="8" name="Grafik 7">
            <a:extLst>
              <a:ext uri="{FF2B5EF4-FFF2-40B4-BE49-F238E27FC236}">
                <a16:creationId xmlns:a16="http://schemas.microsoft.com/office/drawing/2014/main" id="{D9D72230-1AF9-4DC7-AE48-C544E2843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0118" y="1786743"/>
            <a:ext cx="2659300" cy="3409602"/>
          </a:xfrm>
          <a:prstGeom prst="rect">
            <a:avLst/>
          </a:prstGeom>
        </p:spPr>
      </p:pic>
    </p:spTree>
    <p:extLst>
      <p:ext uri="{BB962C8B-B14F-4D97-AF65-F5344CB8AC3E}">
        <p14:creationId xmlns:p14="http://schemas.microsoft.com/office/powerpoint/2010/main" val="3360981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a:t>Unsere Igel brauchen unsere Hilfe!</a:t>
            </a:r>
            <a:br>
              <a:rPr lang="de-DE" dirty="0"/>
            </a:br>
            <a:r>
              <a:rPr lang="de-DE" dirty="0"/>
              <a:t>Fangen wir heute damit an!</a:t>
            </a:r>
          </a:p>
        </p:txBody>
      </p:sp>
      <p:pic>
        <p:nvPicPr>
          <p:cNvPr id="3" name="Bildplatzhalter 2">
            <a:extLst>
              <a:ext uri="{FF2B5EF4-FFF2-40B4-BE49-F238E27FC236}">
                <a16:creationId xmlns:a16="http://schemas.microsoft.com/office/drawing/2014/main" id="{DC7F4B1F-7378-4737-AECF-5CCF374B178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7338" r="7338"/>
          <a:stretch>
            <a:fillRect/>
          </a:stretch>
        </p:blipFill>
        <p:spPr>
          <a:xfrm rot="-120000">
            <a:off x="1637365" y="293276"/>
            <a:ext cx="6022339" cy="4089956"/>
          </a:xfrm>
        </p:spPr>
      </p:pic>
      <p:sp>
        <p:nvSpPr>
          <p:cNvPr id="6" name="Untertitel 5"/>
          <p:cNvSpPr>
            <a:spLocks noGrp="1"/>
          </p:cNvSpPr>
          <p:nvPr>
            <p:ph type="subTitle" idx="1"/>
          </p:nvPr>
        </p:nvSpPr>
        <p:spPr/>
        <p:txBody>
          <a:bodyPr/>
          <a:lstStyle/>
          <a:p>
            <a:r>
              <a:rPr lang="de-DE" dirty="0"/>
              <a:t>Danke für Ihre Aufmerksamkeit!</a:t>
            </a:r>
          </a:p>
          <a:p>
            <a:r>
              <a:rPr lang="de-DE" dirty="0"/>
              <a:t>Nach einer kleinen Pause beginnt die Fragerunde ……….</a:t>
            </a:r>
          </a:p>
        </p:txBody>
      </p:sp>
      <p:sp>
        <p:nvSpPr>
          <p:cNvPr id="7" name="Textplatzhalter 3">
            <a:extLst>
              <a:ext uri="{FF2B5EF4-FFF2-40B4-BE49-F238E27FC236}">
                <a16:creationId xmlns:a16="http://schemas.microsoft.com/office/drawing/2014/main" id="{C7BE8378-3E46-4A9F-AE06-5BC2B9CFD09E}"/>
              </a:ext>
            </a:extLst>
          </p:cNvPr>
          <p:cNvSpPr txBox="1">
            <a:spLocks/>
          </p:cNvSpPr>
          <p:nvPr/>
        </p:nvSpPr>
        <p:spPr>
          <a:xfrm>
            <a:off x="6606419" y="4361264"/>
            <a:ext cx="1442147" cy="251621"/>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bg2">
                  <a:lumMod val="50000"/>
                </a:schemeClr>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1000" dirty="0"/>
              <a:t>Foto: Bernhard Pfaller</a:t>
            </a:r>
          </a:p>
        </p:txBody>
      </p:sp>
    </p:spTree>
    <p:extLst>
      <p:ext uri="{BB962C8B-B14F-4D97-AF65-F5344CB8AC3E}">
        <p14:creationId xmlns:p14="http://schemas.microsoft.com/office/powerpoint/2010/main" val="1758169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10"/>
          <p:cNvSpPr txBox="1">
            <a:spLocks/>
          </p:cNvSpPr>
          <p:nvPr/>
        </p:nvSpPr>
        <p:spPr>
          <a:xfrm>
            <a:off x="704626" y="4365898"/>
            <a:ext cx="8064004" cy="2304256"/>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accent4"/>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2100" b="1" cap="all" dirty="0">
                <a:solidFill>
                  <a:schemeClr val="bg2"/>
                </a:solidFill>
                <a:latin typeface="Calibri"/>
              </a:rPr>
              <a:t>Je mehr Menschen Mitglied im BN sind, desto wirkungsvoller können wir uns für Natur und Umwelt einsetzen. </a:t>
            </a:r>
          </a:p>
          <a:p>
            <a:pPr marL="0" indent="0">
              <a:buFont typeface="Arial" pitchFamily="34" charset="0"/>
              <a:buNone/>
            </a:pPr>
            <a:r>
              <a:rPr lang="de-DE" dirty="0">
                <a:solidFill>
                  <a:schemeClr val="tx1">
                    <a:lumMod val="50000"/>
                  </a:schemeClr>
                </a:solidFill>
              </a:rPr>
              <a:t>Gemeinsam stellen wir uns schützend vor die Kleinode und Schätze unserer </a:t>
            </a:r>
            <a:br>
              <a:rPr lang="de-DE" dirty="0">
                <a:solidFill>
                  <a:schemeClr val="tx1">
                    <a:lumMod val="50000"/>
                  </a:schemeClr>
                </a:solidFill>
              </a:rPr>
            </a:br>
            <a:r>
              <a:rPr lang="de-DE" dirty="0">
                <a:solidFill>
                  <a:schemeClr val="tx1">
                    <a:lumMod val="50000"/>
                  </a:schemeClr>
                </a:solidFill>
              </a:rPr>
              <a:t>Tier- und Pflanzenwelt, vor bedrohte Lebensräume und Landschaften </a:t>
            </a:r>
            <a:br>
              <a:rPr lang="de-DE" dirty="0">
                <a:solidFill>
                  <a:schemeClr val="tx1">
                    <a:lumMod val="50000"/>
                  </a:schemeClr>
                </a:solidFill>
              </a:rPr>
            </a:br>
            <a:r>
              <a:rPr lang="de-DE" b="1" dirty="0">
                <a:solidFill>
                  <a:schemeClr val="tx1">
                    <a:lumMod val="50000"/>
                  </a:schemeClr>
                </a:solidFill>
              </a:rPr>
              <a:t>bayernweit und direkt bei Ihnen vor Ort. </a:t>
            </a:r>
            <a:r>
              <a:rPr lang="de-DE" dirty="0">
                <a:solidFill>
                  <a:schemeClr val="tx1">
                    <a:lumMod val="50000"/>
                  </a:schemeClr>
                </a:solidFill>
              </a:rPr>
              <a:t>Wir finanzieren unseren Einsatz </a:t>
            </a:r>
            <a:br>
              <a:rPr lang="de-DE" dirty="0">
                <a:solidFill>
                  <a:schemeClr val="tx1">
                    <a:lumMod val="50000"/>
                  </a:schemeClr>
                </a:solidFill>
              </a:rPr>
            </a:br>
            <a:r>
              <a:rPr lang="de-DE" dirty="0">
                <a:solidFill>
                  <a:schemeClr val="tx1">
                    <a:lumMod val="50000"/>
                  </a:schemeClr>
                </a:solidFill>
              </a:rPr>
              <a:t>nur mit Hilfe von Mitgliedern und Förderern. </a:t>
            </a:r>
            <a:br>
              <a:rPr lang="de-DE" dirty="0">
                <a:solidFill>
                  <a:schemeClr val="tx1">
                    <a:lumMod val="50000"/>
                  </a:schemeClr>
                </a:solidFill>
              </a:rPr>
            </a:br>
            <a:r>
              <a:rPr lang="de-DE" dirty="0">
                <a:solidFill>
                  <a:schemeClr val="tx1">
                    <a:lumMod val="50000"/>
                  </a:schemeClr>
                </a:solidFill>
              </a:rPr>
              <a:t>Auch Sie können helfen. Werden Sie Mitglied.</a:t>
            </a:r>
          </a:p>
        </p:txBody>
      </p:sp>
      <p:pic>
        <p:nvPicPr>
          <p:cNvPr id="4" name="Picture 2" descr="S:\BN\BN PPT\Bilder für PPT\webadresse mitglied werd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326" y="6141715"/>
            <a:ext cx="3148661" cy="40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314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7"/>
          </p:nvPr>
        </p:nvSpPr>
        <p:spPr/>
        <p:txBody>
          <a:bodyPr/>
          <a:lstStyle/>
          <a:p>
            <a:r>
              <a:rPr lang="de-DE" dirty="0"/>
              <a:t>Barbara </a:t>
            </a:r>
            <a:r>
              <a:rPr lang="de-DE" dirty="0" err="1"/>
              <a:t>Goettler</a:t>
            </a:r>
            <a:r>
              <a:rPr lang="de-DE" dirty="0"/>
              <a:t>, Igel-Betreuerin, </a:t>
            </a:r>
            <a:r>
              <a:rPr lang="de-DE" dirty="0" err="1"/>
              <a:t>Burggriesbach</a:t>
            </a:r>
            <a:endParaRPr lang="de-DE" dirty="0"/>
          </a:p>
        </p:txBody>
      </p:sp>
      <p:pic>
        <p:nvPicPr>
          <p:cNvPr id="7" name="Bildplatzhalter 6">
            <a:extLst>
              <a:ext uri="{FF2B5EF4-FFF2-40B4-BE49-F238E27FC236}">
                <a16:creationId xmlns:a16="http://schemas.microsoft.com/office/drawing/2014/main" id="{A756D517-3C53-4345-9572-1EC9F7F685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311" b="24311"/>
          <a:stretch>
            <a:fillRect/>
          </a:stretch>
        </p:blipFill>
        <p:spPr>
          <a:xfrm>
            <a:off x="4499892" y="987632"/>
            <a:ext cx="4689497" cy="2801594"/>
          </a:xfrm>
        </p:spPr>
      </p:pic>
      <p:sp>
        <p:nvSpPr>
          <p:cNvPr id="4" name="Textplatzhalter 3">
            <a:extLst>
              <a:ext uri="{FF2B5EF4-FFF2-40B4-BE49-F238E27FC236}">
                <a16:creationId xmlns:a16="http://schemas.microsoft.com/office/drawing/2014/main" id="{0015A72B-FB89-4F25-889C-3A821AE26150}"/>
              </a:ext>
            </a:extLst>
          </p:cNvPr>
          <p:cNvSpPr txBox="1">
            <a:spLocks/>
          </p:cNvSpPr>
          <p:nvPr/>
        </p:nvSpPr>
        <p:spPr>
          <a:xfrm>
            <a:off x="559718" y="1053529"/>
            <a:ext cx="3888432" cy="3108619"/>
          </a:xfrm>
          <a:prstGeom prst="rect">
            <a:avLst/>
          </a:prstGeom>
        </p:spPr>
        <p:txBody>
          <a:bodyPr/>
          <a:lst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de-DE" sz="1400" dirty="0"/>
              <a:t>- hat einen amtlichen Sachkundenachweis laut § 11 des Tierschutzgesetzes </a:t>
            </a:r>
          </a:p>
          <a:p>
            <a:pPr marL="0" indent="0">
              <a:buNone/>
            </a:pPr>
            <a:r>
              <a:rPr lang="de-DE" sz="1400" dirty="0"/>
              <a:t>- hat die Prüfung dazu im Nürnberger Zoo abgelegt</a:t>
            </a:r>
          </a:p>
          <a:p>
            <a:pPr marL="0" indent="0">
              <a:buNone/>
            </a:pPr>
            <a:r>
              <a:rPr lang="de-DE" sz="1400" dirty="0"/>
              <a:t>- versorgt und betreut mittlerweile bis zu 350 Igel pro Jahr</a:t>
            </a:r>
          </a:p>
          <a:p>
            <a:pPr marL="0" indent="0">
              <a:buNone/>
            </a:pPr>
            <a:r>
              <a:rPr lang="de-DE" sz="1400" dirty="0"/>
              <a:t>- zu ihren Aufgaben gehört: medizinische </a:t>
            </a:r>
            <a:r>
              <a:rPr lang="de-DE" sz="1400" dirty="0" err="1"/>
              <a:t>Erstver-sorgung</a:t>
            </a:r>
            <a:r>
              <a:rPr lang="de-DE" sz="1400" dirty="0"/>
              <a:t>, Füttern, Gehege säubern, Entwurmung, Pflege, Fahrten zum Tierarzt, u.v.m.</a:t>
            </a:r>
          </a:p>
          <a:p>
            <a:pPr marL="0" indent="0">
              <a:buNone/>
            </a:pPr>
            <a:r>
              <a:rPr lang="de-DE" sz="1400" dirty="0"/>
              <a:t>- arbeitet ehrenamtlich oft 10 Stunden am Tag und länger</a:t>
            </a:r>
          </a:p>
          <a:p>
            <a:pPr marL="0" indent="0">
              <a:buNone/>
            </a:pPr>
            <a:r>
              <a:rPr lang="de-DE" sz="1400" dirty="0"/>
              <a:t>- gibt auch telefonisch Auskünfte und Ratschläge</a:t>
            </a:r>
          </a:p>
          <a:p>
            <a:pPr marL="0" indent="0">
              <a:buNone/>
            </a:pPr>
            <a:r>
              <a:rPr lang="de-DE" sz="1400" dirty="0"/>
              <a:t>- sucht laufend geeignete Gärten, um dort Igel „</a:t>
            </a:r>
            <a:r>
              <a:rPr lang="de-DE" sz="1400" dirty="0" err="1"/>
              <a:t>auszuwildern</a:t>
            </a:r>
            <a:r>
              <a:rPr lang="de-DE" sz="1400" dirty="0"/>
              <a:t>“</a:t>
            </a:r>
          </a:p>
          <a:p>
            <a:pPr marL="0" indent="0">
              <a:buNone/>
            </a:pPr>
            <a:r>
              <a:rPr lang="de-DE" sz="1400" dirty="0"/>
              <a:t>                                                                                           </a:t>
            </a:r>
          </a:p>
        </p:txBody>
      </p:sp>
      <p:sp>
        <p:nvSpPr>
          <p:cNvPr id="5" name="Textplatzhalter 3">
            <a:extLst>
              <a:ext uri="{FF2B5EF4-FFF2-40B4-BE49-F238E27FC236}">
                <a16:creationId xmlns:a16="http://schemas.microsoft.com/office/drawing/2014/main" id="{917DF087-7015-4170-918F-D6EB59399947}"/>
              </a:ext>
            </a:extLst>
          </p:cNvPr>
          <p:cNvSpPr txBox="1">
            <a:spLocks/>
          </p:cNvSpPr>
          <p:nvPr/>
        </p:nvSpPr>
        <p:spPr>
          <a:xfrm>
            <a:off x="847750" y="4568144"/>
            <a:ext cx="8136904" cy="1807260"/>
          </a:xfrm>
          <a:prstGeom prst="rect">
            <a:avLst/>
          </a:prstGeom>
        </p:spPr>
        <p:txBody>
          <a:bodyPr/>
          <a:lst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endParaRPr lang="de-DE" sz="1600" dirty="0"/>
          </a:p>
        </p:txBody>
      </p:sp>
      <p:sp>
        <p:nvSpPr>
          <p:cNvPr id="6" name="Textplatzhalter 3">
            <a:extLst>
              <a:ext uri="{FF2B5EF4-FFF2-40B4-BE49-F238E27FC236}">
                <a16:creationId xmlns:a16="http://schemas.microsoft.com/office/drawing/2014/main" id="{60091730-E295-4EDF-A1C3-4EE2F9B27423}"/>
              </a:ext>
            </a:extLst>
          </p:cNvPr>
          <p:cNvSpPr txBox="1">
            <a:spLocks/>
          </p:cNvSpPr>
          <p:nvPr/>
        </p:nvSpPr>
        <p:spPr>
          <a:xfrm>
            <a:off x="1783854" y="4437906"/>
            <a:ext cx="6984776" cy="1661741"/>
          </a:xfrm>
          <a:prstGeom prst="rect">
            <a:avLst/>
          </a:prstGeom>
        </p:spPr>
        <p:txBody>
          <a:bodyPr/>
          <a:lst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de-DE" sz="1600" b="1" dirty="0"/>
              <a:t>Barbara </a:t>
            </a:r>
            <a:r>
              <a:rPr lang="de-DE" sz="1600" b="1" dirty="0" err="1"/>
              <a:t>Goettler</a:t>
            </a:r>
            <a:r>
              <a:rPr lang="de-DE" sz="1600" b="1" dirty="0"/>
              <a:t> wird bei ihrer Arbeit unterstützt durch den Verein</a:t>
            </a:r>
          </a:p>
          <a:p>
            <a:pPr marL="0" indent="0">
              <a:buNone/>
            </a:pPr>
            <a:r>
              <a:rPr lang="de-DE" sz="1600" b="1" dirty="0"/>
              <a:t>„Schutzengel für alle Felle Tierschutz Oberpfalz e.V.“</a:t>
            </a:r>
          </a:p>
          <a:p>
            <a:pPr marL="0" indent="0">
              <a:buNone/>
            </a:pPr>
            <a:r>
              <a:rPr lang="de-DE" sz="1600" b="1" dirty="0"/>
              <a:t>Spendenkonto: DE58 7605 2080 0042 2764 69</a:t>
            </a:r>
          </a:p>
          <a:p>
            <a:pPr marL="0" indent="0">
              <a:buNone/>
            </a:pPr>
            <a:r>
              <a:rPr lang="de-DE" sz="1600" b="1" dirty="0"/>
              <a:t>Der Verein kommt auf für Tierarztkosten inkl. Medikamente und Futterkosten.</a:t>
            </a:r>
          </a:p>
          <a:p>
            <a:pPr marL="0" indent="0">
              <a:buNone/>
            </a:pPr>
            <a:r>
              <a:rPr lang="de-DE" sz="1600" b="1" dirty="0"/>
              <a:t>Der Verein ist gemeinnützig und stellt auch Spendenquittungen aus.</a:t>
            </a:r>
          </a:p>
        </p:txBody>
      </p:sp>
      <p:sp>
        <p:nvSpPr>
          <p:cNvPr id="2" name="Rechteck 1">
            <a:extLst>
              <a:ext uri="{FF2B5EF4-FFF2-40B4-BE49-F238E27FC236}">
                <a16:creationId xmlns:a16="http://schemas.microsoft.com/office/drawing/2014/main" id="{7731E409-E315-4344-A800-59F17BF88A73}"/>
              </a:ext>
            </a:extLst>
          </p:cNvPr>
          <p:cNvSpPr/>
          <p:nvPr/>
        </p:nvSpPr>
        <p:spPr>
          <a:xfrm>
            <a:off x="7587540" y="3762205"/>
            <a:ext cx="1649106" cy="307777"/>
          </a:xfrm>
          <a:prstGeom prst="rect">
            <a:avLst/>
          </a:prstGeom>
        </p:spPr>
        <p:txBody>
          <a:bodyPr wrap="none">
            <a:spAutoFit/>
          </a:bodyPr>
          <a:lstStyle/>
          <a:p>
            <a:r>
              <a:rPr lang="de-DE" sz="1400" dirty="0"/>
              <a:t>Foto: Alfons Greiner</a:t>
            </a:r>
          </a:p>
        </p:txBody>
      </p:sp>
    </p:spTree>
    <p:extLst>
      <p:ext uri="{BB962C8B-B14F-4D97-AF65-F5344CB8AC3E}">
        <p14:creationId xmlns:p14="http://schemas.microsoft.com/office/powerpoint/2010/main" val="919631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F621D805-FAF0-42ED-8515-72D30564707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925" b="12925"/>
          <a:stretch>
            <a:fillRect/>
          </a:stretch>
        </p:blipFill>
        <p:spPr>
          <a:xfrm rot="-120000">
            <a:off x="176087" y="1044960"/>
            <a:ext cx="3881107" cy="2740876"/>
          </a:xfrm>
        </p:spPr>
      </p:pic>
      <p:sp>
        <p:nvSpPr>
          <p:cNvPr id="14" name="Textplatzhalter 13"/>
          <p:cNvSpPr>
            <a:spLocks noGrp="1"/>
          </p:cNvSpPr>
          <p:nvPr>
            <p:ph type="body" sz="quarter" idx="24"/>
          </p:nvPr>
        </p:nvSpPr>
        <p:spPr>
          <a:xfrm>
            <a:off x="4219608" y="1170198"/>
            <a:ext cx="5183188" cy="5641956"/>
          </a:xfrm>
        </p:spPr>
        <p:txBody>
          <a:bodyPr/>
          <a:lstStyle/>
          <a:p>
            <a:pPr marL="0" indent="0">
              <a:buNone/>
            </a:pPr>
            <a:r>
              <a:rPr lang="de-DE" sz="1800" dirty="0"/>
              <a:t>Der Braunbrustigel (</a:t>
            </a:r>
            <a:r>
              <a:rPr lang="de-DE" sz="1800" i="1" dirty="0" err="1"/>
              <a:t>Erinaceus</a:t>
            </a:r>
            <a:r>
              <a:rPr lang="de-DE" sz="1800" i="1" dirty="0"/>
              <a:t> </a:t>
            </a:r>
            <a:r>
              <a:rPr lang="de-DE" sz="1800" i="1" dirty="0" err="1"/>
              <a:t>europaeus</a:t>
            </a:r>
            <a:r>
              <a:rPr lang="de-DE" sz="1800" dirty="0"/>
              <a:t>) ist in ganz Deutschland verbreitet. Igel lebten früher eher auf dem Land, wo es viele unterschiedlich strukturierte Lebensräume gab. </a:t>
            </a:r>
          </a:p>
          <a:p>
            <a:pPr marL="0" indent="0">
              <a:buNone/>
            </a:pPr>
            <a:r>
              <a:rPr lang="de-DE" sz="1800" dirty="0"/>
              <a:t>Heute wird unsere Kulturlandschaft immer eintöniger, und deshalb trifft man Igel häufiger in Siedlungsbereichen mit Gärten und Grünanlagen an. Inzwischen kommen in Städten bis zu neunmal so viele Igel vor wie auf dem Land. </a:t>
            </a:r>
          </a:p>
          <a:p>
            <a:pPr marL="0" indent="0">
              <a:buNone/>
            </a:pPr>
            <a:r>
              <a:rPr lang="de-DE" sz="1800" dirty="0"/>
              <a:t>Mit seinen Stacheln verteidigt sich der Igel gegen Feinde. Die Stacheln sind verhornte Haare. Ein ausgewachsener Igel hat davon zwischen 5.000 bis 7.000 Stück. Sie sind innen hohl und können einzeln aufgestellt werden. An Kopf, Bauch und Beinen hat der Igel ein weiches Fell. Bei einem Baby sind die Stacheln natürlich auch noch ganz weich.</a:t>
            </a:r>
          </a:p>
          <a:p>
            <a:pPr marL="0" indent="0">
              <a:buNone/>
            </a:pPr>
            <a:r>
              <a:rPr lang="de-DE" sz="1800" dirty="0"/>
              <a:t>Ein Igel wird bis zu 7 Jahre alt und wiegt zwischen </a:t>
            </a:r>
          </a:p>
          <a:p>
            <a:pPr marL="0" indent="0">
              <a:buNone/>
            </a:pPr>
            <a:r>
              <a:rPr lang="de-DE" sz="1800" dirty="0"/>
              <a:t>350 g und 1.500 g. </a:t>
            </a:r>
          </a:p>
          <a:p>
            <a:pPr marL="0" indent="0">
              <a:buNone/>
            </a:pPr>
            <a:endParaRPr lang="de-DE" sz="1100" dirty="0"/>
          </a:p>
          <a:p>
            <a:pPr marL="0" indent="0">
              <a:buNone/>
            </a:pPr>
            <a:r>
              <a:rPr lang="de-DE" sz="1400" dirty="0">
                <a:solidFill>
                  <a:schemeClr val="bg1"/>
                </a:solidFill>
              </a:rPr>
              <a:t>Fotos ohne Namen von Barbara </a:t>
            </a:r>
            <a:r>
              <a:rPr lang="de-DE" sz="1400" dirty="0" err="1">
                <a:solidFill>
                  <a:schemeClr val="bg1"/>
                </a:solidFill>
              </a:rPr>
              <a:t>Goettler</a:t>
            </a:r>
            <a:r>
              <a:rPr lang="de-DE" sz="1400" dirty="0">
                <a:solidFill>
                  <a:schemeClr val="bg1"/>
                </a:solidFill>
              </a:rPr>
              <a:t> oder Sigrid Schindler</a:t>
            </a:r>
          </a:p>
          <a:p>
            <a:pPr marL="0" indent="0">
              <a:buNone/>
            </a:pPr>
            <a:endParaRPr lang="de-DE" dirty="0"/>
          </a:p>
        </p:txBody>
      </p:sp>
      <p:sp>
        <p:nvSpPr>
          <p:cNvPr id="15" name="Textplatzhalter 14"/>
          <p:cNvSpPr>
            <a:spLocks noGrp="1"/>
          </p:cNvSpPr>
          <p:nvPr>
            <p:ph type="body" sz="quarter" idx="25"/>
          </p:nvPr>
        </p:nvSpPr>
        <p:spPr/>
        <p:txBody>
          <a:bodyPr/>
          <a:lstStyle/>
          <a:p>
            <a:r>
              <a:rPr lang="de-DE" dirty="0"/>
              <a:t>Lebensweise des Igels</a:t>
            </a:r>
          </a:p>
        </p:txBody>
      </p:sp>
      <p:pic>
        <p:nvPicPr>
          <p:cNvPr id="8" name="Grafik 7">
            <a:extLst>
              <a:ext uri="{FF2B5EF4-FFF2-40B4-BE49-F238E27FC236}">
                <a16:creationId xmlns:a16="http://schemas.microsoft.com/office/drawing/2014/main" id="{313F224B-7B64-4F0B-8ECE-AA4A70158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82" y="4034419"/>
            <a:ext cx="2841260" cy="2310279"/>
          </a:xfrm>
          <a:prstGeom prst="rect">
            <a:avLst/>
          </a:prstGeom>
        </p:spPr>
      </p:pic>
    </p:spTree>
    <p:extLst>
      <p:ext uri="{BB962C8B-B14F-4D97-AF65-F5344CB8AC3E}">
        <p14:creationId xmlns:p14="http://schemas.microsoft.com/office/powerpoint/2010/main" val="2793094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4" y="1233958"/>
            <a:ext cx="8858970" cy="4860131"/>
          </a:xfrm>
        </p:spPr>
        <p:txBody>
          <a:bodyPr/>
          <a:lstStyle/>
          <a:p>
            <a:pPr marL="0" indent="0">
              <a:buNone/>
            </a:pPr>
            <a:r>
              <a:rPr lang="de-DE" dirty="0"/>
              <a:t>Igel ernähren sich von verschiedenen Insekten wie Ohrwürmer, Käfer, Spinnen, Larven oder Schmetterlingsraupen. </a:t>
            </a:r>
          </a:p>
          <a:p>
            <a:pPr marL="0" indent="0">
              <a:buNone/>
            </a:pPr>
            <a:r>
              <a:rPr lang="de-DE" dirty="0"/>
              <a:t>Äpfel fressen sie </a:t>
            </a:r>
            <a:r>
              <a:rPr lang="de-DE" u="sng" dirty="0"/>
              <a:t>nicht</a:t>
            </a:r>
            <a:r>
              <a:rPr lang="de-DE" dirty="0"/>
              <a:t>, höchstens die darin enthaltenen Raupen und Würmer. Schnecken und Regenwürmer fressen sie nur, wenn sie sonst nichts anderes finden. Aber das ist nicht ungefährlich wegen der Übertragung von Parasiten. </a:t>
            </a:r>
          </a:p>
          <a:p>
            <a:pPr marL="0" indent="0">
              <a:buNone/>
            </a:pPr>
            <a:r>
              <a:rPr lang="de-DE" dirty="0"/>
              <a:t>Nach Einbruch der Dunkelheit durchstreifen Igel ihre Reviere auf der Suche nach Futter oder einem geeigneten Unterschlupf. Dabei können sie in einer Nacht oft mehrere Kilometer zurücklegen. Sie erreichen eine Geschwindigkeit von 7 km/h und können auch gut schwimmen.</a:t>
            </a:r>
          </a:p>
          <a:p>
            <a:pPr marL="0" indent="0">
              <a:buNone/>
            </a:pPr>
            <a:r>
              <a:rPr lang="de-DE" dirty="0"/>
              <a:t>Bei ihren Wanderungen sind sie übrigens nicht leise. Man hört sie rascheln, wenn sie im Unterholz auf Nahrungssuche sind. Beim Fressen schmatzen sie laut und knacken manchmal hörbar Schneckenhäuser oder Insektenpanzer. </a:t>
            </a:r>
          </a:p>
          <a:p>
            <a:pPr marL="0" indent="0">
              <a:buNone/>
            </a:pPr>
            <a:r>
              <a:rPr lang="de-DE" dirty="0"/>
              <a:t>Am lautesten sind sie aber, wenn sie auf Artgenossen treffen und in Streit oder Paarungslaune geraten. Dann geben sie ein Keckern von sich und können sogar fauchen und kreischen.</a:t>
            </a:r>
          </a:p>
          <a:p>
            <a:pPr marL="0" indent="0">
              <a:buNone/>
            </a:pPr>
            <a:endParaRPr lang="de-DE" dirty="0"/>
          </a:p>
          <a:p>
            <a:endParaRPr lang="de-DE" dirty="0"/>
          </a:p>
        </p:txBody>
      </p:sp>
      <p:sp>
        <p:nvSpPr>
          <p:cNvPr id="3" name="Textplatzhalter 2"/>
          <p:cNvSpPr>
            <a:spLocks noGrp="1"/>
          </p:cNvSpPr>
          <p:nvPr>
            <p:ph type="body" sz="quarter" idx="21"/>
          </p:nvPr>
        </p:nvSpPr>
        <p:spPr/>
        <p:txBody>
          <a:bodyPr/>
          <a:lstStyle/>
          <a:p>
            <a:r>
              <a:rPr lang="de-DE" dirty="0"/>
              <a:t>Ernährung</a:t>
            </a:r>
          </a:p>
        </p:txBody>
      </p:sp>
    </p:spTree>
    <p:extLst>
      <p:ext uri="{BB962C8B-B14F-4D97-AF65-F5344CB8AC3E}">
        <p14:creationId xmlns:p14="http://schemas.microsoft.com/office/powerpoint/2010/main" val="240011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43492" y="1413570"/>
            <a:ext cx="9002987" cy="4392488"/>
          </a:xfrm>
        </p:spPr>
        <p:txBody>
          <a:bodyPr/>
          <a:lstStyle/>
          <a:p>
            <a:pPr marL="0" indent="0">
              <a:buNone/>
            </a:pPr>
            <a:r>
              <a:rPr lang="de-DE" dirty="0"/>
              <a:t>Igel sind </a:t>
            </a:r>
            <a:r>
              <a:rPr lang="de-DE" b="1" dirty="0"/>
              <a:t>dämmerungs- und nachtaktiv. </a:t>
            </a:r>
            <a:r>
              <a:rPr lang="de-DE" dirty="0"/>
              <a:t>Sie sind Einzelgänger und haben feste Reviere, die sich überlagern können. In der Regel zeigen sie </a:t>
            </a:r>
            <a:r>
              <a:rPr lang="de-DE"/>
              <a:t>aber keine </a:t>
            </a:r>
            <a:r>
              <a:rPr lang="de-DE" dirty="0"/>
              <a:t>Machtkämpfe, sondern gehen Artgenossen aus dem Weg. Tagsüber schlafen sie in selbst gebauten Nestern, in denen sie dann auch Winterschlaf halten. </a:t>
            </a:r>
          </a:p>
          <a:p>
            <a:pPr marL="0" indent="0">
              <a:buNone/>
            </a:pPr>
            <a:r>
              <a:rPr lang="de-DE" dirty="0"/>
              <a:t>Geeignet sind Plätze unter Holzstößen oder Gebüschen oder anderen Abdeckungen. </a:t>
            </a:r>
          </a:p>
          <a:p>
            <a:pPr marL="0" indent="0">
              <a:buNone/>
            </a:pPr>
            <a:r>
              <a:rPr lang="de-DE" dirty="0"/>
              <a:t>Zwischen November und März halten sie Winterschlaf. Dafür brauchen sie ein Fettpolster, d.h. ausreichend Nahrung. Das wird aber immer mehr zum Problem. Auch die von Menschen aufgestellten </a:t>
            </a:r>
            <a:r>
              <a:rPr lang="de-DE" u="sng" dirty="0"/>
              <a:t>Igelhäuser</a:t>
            </a:r>
            <a:r>
              <a:rPr lang="de-DE" dirty="0"/>
              <a:t> nehmen sie an. Ihr Nest kleiden die Winterschläfer mit Laub aus, das sie in der Umgebung aufsammeln und im Bau verdichten, indem sie sich mit ihrem Stachelkleid hin und her rollen. </a:t>
            </a:r>
          </a:p>
          <a:p>
            <a:pPr marL="0" indent="0">
              <a:buNone/>
            </a:pPr>
            <a:r>
              <a:rPr lang="de-DE" dirty="0"/>
              <a:t>Während des Winterschlafs fahren Igel ihren Stoffwechsel auf ein Minimum herunter: Herztätigkeit, Atmung und Körpertemperatur werden drastisch reduziert. In ihrem Versteck darf es nicht zu feucht und nicht zu kalt werden – aber auch nicht zu warm, sonst wachen sie auf und verbrauchen sehr viel Energie</a:t>
            </a:r>
          </a:p>
        </p:txBody>
      </p:sp>
      <p:sp>
        <p:nvSpPr>
          <p:cNvPr id="3" name="Textplatzhalter 2"/>
          <p:cNvSpPr>
            <a:spLocks noGrp="1"/>
          </p:cNvSpPr>
          <p:nvPr>
            <p:ph type="body" sz="quarter" idx="21"/>
          </p:nvPr>
        </p:nvSpPr>
        <p:spPr>
          <a:xfrm>
            <a:off x="485723" y="58713"/>
            <a:ext cx="8929739" cy="981522"/>
          </a:xfrm>
        </p:spPr>
        <p:txBody>
          <a:bodyPr/>
          <a:lstStyle/>
          <a:p>
            <a:r>
              <a:rPr lang="de-DE" dirty="0"/>
              <a:t>Verhalten und Lebensweise</a:t>
            </a:r>
          </a:p>
        </p:txBody>
      </p:sp>
    </p:spTree>
    <p:extLst>
      <p:ext uri="{BB962C8B-B14F-4D97-AF65-F5344CB8AC3E}">
        <p14:creationId xmlns:p14="http://schemas.microsoft.com/office/powerpoint/2010/main" val="337665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3800078" y="1044080"/>
            <a:ext cx="5762627" cy="5266033"/>
          </a:xfrm>
        </p:spPr>
        <p:txBody>
          <a:bodyPr/>
          <a:lstStyle/>
          <a:p>
            <a:pPr marL="0" indent="0">
              <a:buNone/>
            </a:pPr>
            <a:r>
              <a:rPr lang="de-DE" b="1" dirty="0"/>
              <a:t>Fortpflanzung:</a:t>
            </a:r>
          </a:p>
          <a:p>
            <a:pPr marL="0" indent="0">
              <a:buNone/>
            </a:pPr>
            <a:r>
              <a:rPr lang="de-DE" sz="1800" dirty="0"/>
              <a:t>Wie pflanzen sich Igel fort? </a:t>
            </a:r>
          </a:p>
          <a:p>
            <a:pPr marL="0" indent="0">
              <a:buNone/>
            </a:pPr>
            <a:r>
              <a:rPr lang="de-DE" sz="1800" dirty="0"/>
              <a:t>Antwort: Sehr, sehr vorsichtig! Hahaha!</a:t>
            </a:r>
          </a:p>
          <a:p>
            <a:pPr marL="0" indent="0">
              <a:buNone/>
            </a:pPr>
            <a:r>
              <a:rPr lang="de-DE" sz="1800" dirty="0"/>
              <a:t>Aber vorher kommt das Paarungsritual, das sogenannte „Igelkarussell“, d.h. das Männchen umkreist das auserwählte Weibchen oft stundenlang, bis sie endlich „Ja“ sagt. </a:t>
            </a:r>
          </a:p>
          <a:p>
            <a:pPr marL="0" indent="0">
              <a:buNone/>
            </a:pPr>
            <a:r>
              <a:rPr lang="de-DE" sz="1800" dirty="0"/>
              <a:t>Igelbabys kommen manchmal erst im Herbst auf die Welt und haben es dann schwer, sich ein Gewicht anzufressen, mit dem sie den Winter überstehen können. </a:t>
            </a:r>
          </a:p>
          <a:p>
            <a:pPr marL="0" indent="0">
              <a:buNone/>
            </a:pPr>
            <a:r>
              <a:rPr lang="de-DE" sz="1800" dirty="0"/>
              <a:t>Deshalb können wir hier helfen. Igel, die Anfang November weniger als 500 g wiegen, sollten zugefüttert werden. Ein gesunder Igel wiegt ungefähr 1000 g.</a:t>
            </a:r>
          </a:p>
          <a:p>
            <a:pPr marL="0" indent="0">
              <a:buNone/>
            </a:pPr>
            <a:r>
              <a:rPr lang="de-DE" sz="1800" dirty="0"/>
              <a:t>Igel haben oft Flöhe und Zecken und Parasiten (Würmer). Die Parasiten werden meist von Regenwürmern oder Schnecken übertragen.</a:t>
            </a:r>
          </a:p>
          <a:p>
            <a:pPr marL="0" indent="0">
              <a:buNone/>
            </a:pPr>
            <a:endParaRPr lang="de-DE" dirty="0"/>
          </a:p>
        </p:txBody>
      </p:sp>
      <p:sp>
        <p:nvSpPr>
          <p:cNvPr id="3" name="Textplatzhalter 2"/>
          <p:cNvSpPr>
            <a:spLocks noGrp="1"/>
          </p:cNvSpPr>
          <p:nvPr>
            <p:ph type="body" sz="quarter" idx="21"/>
          </p:nvPr>
        </p:nvSpPr>
        <p:spPr/>
        <p:txBody>
          <a:bodyPr/>
          <a:lstStyle/>
          <a:p>
            <a:r>
              <a:rPr lang="de-DE" dirty="0"/>
              <a:t>Verhalten und Lebensweise</a:t>
            </a:r>
          </a:p>
        </p:txBody>
      </p:sp>
      <p:pic>
        <p:nvPicPr>
          <p:cNvPr id="5" name="Grafik 4">
            <a:extLst>
              <a:ext uri="{FF2B5EF4-FFF2-40B4-BE49-F238E27FC236}">
                <a16:creationId xmlns:a16="http://schemas.microsoft.com/office/drawing/2014/main" id="{9474DB5C-DEF7-4917-BB59-948B129278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78" y="1044081"/>
            <a:ext cx="3384376" cy="2679909"/>
          </a:xfrm>
          <a:prstGeom prst="rect">
            <a:avLst/>
          </a:prstGeom>
        </p:spPr>
      </p:pic>
      <p:pic>
        <p:nvPicPr>
          <p:cNvPr id="6" name="Grafik 5">
            <a:extLst>
              <a:ext uri="{FF2B5EF4-FFF2-40B4-BE49-F238E27FC236}">
                <a16:creationId xmlns:a16="http://schemas.microsoft.com/office/drawing/2014/main" id="{A133A4E2-541E-4E19-A5A7-6D0E38540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88" y="3933850"/>
            <a:ext cx="3367956" cy="2476661"/>
          </a:xfrm>
          <a:prstGeom prst="rect">
            <a:avLst/>
          </a:prstGeom>
        </p:spPr>
      </p:pic>
      <p:sp>
        <p:nvSpPr>
          <p:cNvPr id="8" name="Textplatzhalter 3">
            <a:extLst>
              <a:ext uri="{FF2B5EF4-FFF2-40B4-BE49-F238E27FC236}">
                <a16:creationId xmlns:a16="http://schemas.microsoft.com/office/drawing/2014/main" id="{5DE2B73D-B859-449D-90A5-AB692C786E7E}"/>
              </a:ext>
            </a:extLst>
          </p:cNvPr>
          <p:cNvSpPr txBox="1">
            <a:spLocks/>
          </p:cNvSpPr>
          <p:nvPr/>
        </p:nvSpPr>
        <p:spPr>
          <a:xfrm>
            <a:off x="2287910" y="3685316"/>
            <a:ext cx="1442147" cy="251621"/>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bg2">
                  <a:lumMod val="50000"/>
                </a:schemeClr>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1000" dirty="0"/>
              <a:t>Foto: Bernhard Pfaller</a:t>
            </a:r>
          </a:p>
        </p:txBody>
      </p:sp>
    </p:spTree>
    <p:extLst>
      <p:ext uri="{BB962C8B-B14F-4D97-AF65-F5344CB8AC3E}">
        <p14:creationId xmlns:p14="http://schemas.microsoft.com/office/powerpoint/2010/main" val="1517966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p:cNvSpPr>
            <a:spLocks noGrp="1"/>
          </p:cNvSpPr>
          <p:nvPr>
            <p:ph type="body" sz="quarter" idx="25"/>
          </p:nvPr>
        </p:nvSpPr>
        <p:spPr/>
        <p:txBody>
          <a:bodyPr/>
          <a:lstStyle/>
          <a:p>
            <a:r>
              <a:rPr lang="de-DE" dirty="0"/>
              <a:t>Schlafhäuser      </a:t>
            </a:r>
            <a:r>
              <a:rPr lang="de-DE" sz="2000" dirty="0"/>
              <a:t>gebaut in einem Workshop der BN-Kreisgruppe</a:t>
            </a:r>
          </a:p>
        </p:txBody>
      </p:sp>
      <p:pic>
        <p:nvPicPr>
          <p:cNvPr id="13" name="Grafik 12">
            <a:extLst>
              <a:ext uri="{FF2B5EF4-FFF2-40B4-BE49-F238E27FC236}">
                <a16:creationId xmlns:a16="http://schemas.microsoft.com/office/drawing/2014/main" id="{2F831FE8-9DDE-4ECC-88F7-689F3D193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126" y="1065628"/>
            <a:ext cx="3921580" cy="2595598"/>
          </a:xfrm>
          <a:prstGeom prst="rect">
            <a:avLst/>
          </a:prstGeom>
        </p:spPr>
      </p:pic>
      <p:pic>
        <p:nvPicPr>
          <p:cNvPr id="19" name="Grafik 18">
            <a:extLst>
              <a:ext uri="{FF2B5EF4-FFF2-40B4-BE49-F238E27FC236}">
                <a16:creationId xmlns:a16="http://schemas.microsoft.com/office/drawing/2014/main" id="{3BDE3303-5CD6-495B-9220-E15ACED6C7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126" y="3772036"/>
            <a:ext cx="3669750" cy="2637706"/>
          </a:xfrm>
          <a:prstGeom prst="rect">
            <a:avLst/>
          </a:prstGeom>
        </p:spPr>
      </p:pic>
      <p:pic>
        <p:nvPicPr>
          <p:cNvPr id="21" name="Grafik 20">
            <a:extLst>
              <a:ext uri="{FF2B5EF4-FFF2-40B4-BE49-F238E27FC236}">
                <a16:creationId xmlns:a16="http://schemas.microsoft.com/office/drawing/2014/main" id="{CE4A85B4-2638-47AD-8F64-3209E1F94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587" y="1193534"/>
            <a:ext cx="2825483" cy="2119112"/>
          </a:xfrm>
          <a:prstGeom prst="rect">
            <a:avLst/>
          </a:prstGeom>
        </p:spPr>
      </p:pic>
      <p:pic>
        <p:nvPicPr>
          <p:cNvPr id="17" name="Grafik 16">
            <a:extLst>
              <a:ext uri="{FF2B5EF4-FFF2-40B4-BE49-F238E27FC236}">
                <a16:creationId xmlns:a16="http://schemas.microsoft.com/office/drawing/2014/main" id="{F12917D8-0A95-4D9A-BA45-B11849D3C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9839" y="2886632"/>
            <a:ext cx="3924987" cy="2943740"/>
          </a:xfrm>
          <a:prstGeom prst="rect">
            <a:avLst/>
          </a:prstGeom>
        </p:spPr>
      </p:pic>
      <p:sp>
        <p:nvSpPr>
          <p:cNvPr id="8" name="Textplatzhalter 3">
            <a:extLst>
              <a:ext uri="{FF2B5EF4-FFF2-40B4-BE49-F238E27FC236}">
                <a16:creationId xmlns:a16="http://schemas.microsoft.com/office/drawing/2014/main" id="{0B378C0E-87AE-4D90-8114-F4CDA4E0FA04}"/>
              </a:ext>
            </a:extLst>
          </p:cNvPr>
          <p:cNvSpPr txBox="1">
            <a:spLocks/>
          </p:cNvSpPr>
          <p:nvPr/>
        </p:nvSpPr>
        <p:spPr>
          <a:xfrm>
            <a:off x="5247523" y="5830372"/>
            <a:ext cx="4849617" cy="579370"/>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bg2">
                  <a:lumMod val="50000"/>
                </a:schemeClr>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1800" dirty="0"/>
              <a:t>Die Füllung sollte kleingehäckseltes Stroh sein. Kein Heu, weil das schimmeln kann!</a:t>
            </a:r>
          </a:p>
        </p:txBody>
      </p:sp>
    </p:spTree>
    <p:extLst>
      <p:ext uri="{BB962C8B-B14F-4D97-AF65-F5344CB8AC3E}">
        <p14:creationId xmlns:p14="http://schemas.microsoft.com/office/powerpoint/2010/main" val="3421958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3" y="1233957"/>
            <a:ext cx="3602387" cy="4788125"/>
          </a:xfrm>
        </p:spPr>
        <p:txBody>
          <a:bodyPr/>
          <a:lstStyle/>
          <a:p>
            <a:pPr marL="0" indent="0">
              <a:buNone/>
            </a:pPr>
            <a:r>
              <a:rPr lang="de-DE" b="1" u="sng" dirty="0"/>
              <a:t>Bauanleitungen</a:t>
            </a:r>
            <a:r>
              <a:rPr lang="de-DE" dirty="0"/>
              <a:t> für Schlafhäuser oder Futterhäuser gibt es beim BUND Naturschutz. </a:t>
            </a:r>
          </a:p>
          <a:p>
            <a:pPr marL="0" indent="0">
              <a:buNone/>
            </a:pPr>
            <a:r>
              <a:rPr lang="de-DE" sz="1800" dirty="0"/>
              <a:t>Sie können bei Barbara </a:t>
            </a:r>
            <a:r>
              <a:rPr lang="de-DE" sz="1800" dirty="0" err="1"/>
              <a:t>Goettler</a:t>
            </a:r>
            <a:r>
              <a:rPr lang="de-DE" sz="1800" dirty="0"/>
              <a:t> auch als Bausatz erworben werden.</a:t>
            </a:r>
          </a:p>
          <a:p>
            <a:pPr marL="0" indent="0">
              <a:buNone/>
            </a:pPr>
            <a:r>
              <a:rPr lang="de-DE" sz="1800" dirty="0"/>
              <a:t>Futterhäuser sind so konstruiert, dass sie z.B. nicht von Katzen oder anderen „Mitessern“ genutzt werden können.</a:t>
            </a:r>
          </a:p>
          <a:p>
            <a:pPr marL="0" indent="0">
              <a:buNone/>
            </a:pPr>
            <a:r>
              <a:rPr lang="de-DE" sz="1800" b="1" dirty="0"/>
              <a:t>Bitte nie Milch hinstellen!</a:t>
            </a:r>
          </a:p>
          <a:p>
            <a:pPr marL="0" indent="0">
              <a:buNone/>
            </a:pPr>
            <a:r>
              <a:rPr lang="de-DE" sz="1800" dirty="0"/>
              <a:t>Geeignet ist z.B. Katzenfutter,</a:t>
            </a:r>
          </a:p>
          <a:p>
            <a:pPr marL="0" indent="0">
              <a:buNone/>
            </a:pPr>
            <a:r>
              <a:rPr lang="de-DE" sz="1800" dirty="0"/>
              <a:t>notfalls auch Hundefutter, </a:t>
            </a:r>
          </a:p>
          <a:p>
            <a:pPr marL="0" indent="0">
              <a:buNone/>
            </a:pPr>
            <a:r>
              <a:rPr lang="de-DE" sz="1800" dirty="0"/>
              <a:t>aber nur mit Fleisch und ohne </a:t>
            </a:r>
          </a:p>
          <a:p>
            <a:pPr marL="0" indent="0">
              <a:buNone/>
            </a:pPr>
            <a:r>
              <a:rPr lang="de-DE" sz="1800" dirty="0"/>
              <a:t>Soße (keine Haferflocken, kein Gemüse).</a:t>
            </a:r>
          </a:p>
          <a:p>
            <a:pPr marL="0" indent="0">
              <a:buNone/>
            </a:pPr>
            <a:r>
              <a:rPr lang="de-DE" sz="1800" dirty="0"/>
              <a:t>Ideal sind Soldatenfliegenlarven </a:t>
            </a:r>
          </a:p>
          <a:p>
            <a:pPr marL="0" indent="0">
              <a:buNone/>
            </a:pPr>
            <a:r>
              <a:rPr lang="de-DE" sz="1800" dirty="0"/>
              <a:t>(im Fachhandel erhältlich)</a:t>
            </a:r>
          </a:p>
        </p:txBody>
      </p:sp>
      <p:sp>
        <p:nvSpPr>
          <p:cNvPr id="3" name="Textplatzhalter 2"/>
          <p:cNvSpPr>
            <a:spLocks noGrp="1"/>
          </p:cNvSpPr>
          <p:nvPr>
            <p:ph type="body" sz="quarter" idx="21"/>
          </p:nvPr>
        </p:nvSpPr>
        <p:spPr/>
        <p:txBody>
          <a:bodyPr/>
          <a:lstStyle/>
          <a:p>
            <a:r>
              <a:rPr lang="de-DE" dirty="0"/>
              <a:t>Futterhäuser</a:t>
            </a:r>
          </a:p>
        </p:txBody>
      </p:sp>
      <p:pic>
        <p:nvPicPr>
          <p:cNvPr id="5" name="Grafik 4">
            <a:extLst>
              <a:ext uri="{FF2B5EF4-FFF2-40B4-BE49-F238E27FC236}">
                <a16:creationId xmlns:a16="http://schemas.microsoft.com/office/drawing/2014/main" id="{1741B04B-99E4-483A-BBCC-4059B81715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6382" y="3820495"/>
            <a:ext cx="3204907" cy="2403680"/>
          </a:xfrm>
          <a:prstGeom prst="rect">
            <a:avLst/>
          </a:prstGeom>
        </p:spPr>
      </p:pic>
      <p:pic>
        <p:nvPicPr>
          <p:cNvPr id="9" name="Grafik 8">
            <a:extLst>
              <a:ext uri="{FF2B5EF4-FFF2-40B4-BE49-F238E27FC236}">
                <a16:creationId xmlns:a16="http://schemas.microsoft.com/office/drawing/2014/main" id="{C79BADC1-BE37-47DF-8B55-D7F9DE033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4054" y="3938241"/>
            <a:ext cx="3204907" cy="1908112"/>
          </a:xfrm>
          <a:prstGeom prst="rect">
            <a:avLst/>
          </a:prstGeom>
        </p:spPr>
      </p:pic>
      <p:pic>
        <p:nvPicPr>
          <p:cNvPr id="7" name="Grafik 6">
            <a:extLst>
              <a:ext uri="{FF2B5EF4-FFF2-40B4-BE49-F238E27FC236}">
                <a16:creationId xmlns:a16="http://schemas.microsoft.com/office/drawing/2014/main" id="{57CB6393-26F3-4B87-B1BA-A1597D27EC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0139" y="1188228"/>
            <a:ext cx="3666684" cy="2750013"/>
          </a:xfrm>
          <a:prstGeom prst="rect">
            <a:avLst/>
          </a:prstGeom>
        </p:spPr>
      </p:pic>
    </p:spTree>
    <p:extLst>
      <p:ext uri="{BB962C8B-B14F-4D97-AF65-F5344CB8AC3E}">
        <p14:creationId xmlns:p14="http://schemas.microsoft.com/office/powerpoint/2010/main" val="405616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B5A4812-A6AB-46CE-8AFB-EF687BC13032}"/>
              </a:ext>
            </a:extLst>
          </p:cNvPr>
          <p:cNvSpPr>
            <a:spLocks noGrp="1"/>
          </p:cNvSpPr>
          <p:nvPr>
            <p:ph type="body" sz="quarter" idx="24"/>
          </p:nvPr>
        </p:nvSpPr>
        <p:spPr>
          <a:xfrm>
            <a:off x="631726" y="1125538"/>
            <a:ext cx="8783737" cy="4391670"/>
          </a:xfrm>
        </p:spPr>
        <p:txBody>
          <a:bodyPr/>
          <a:lstStyle/>
          <a:p>
            <a:pPr marL="0" indent="0">
              <a:buNone/>
            </a:pPr>
            <a:endParaRPr lang="de-DE" dirty="0"/>
          </a:p>
          <a:p>
            <a:pPr marL="0" indent="0">
              <a:buNone/>
            </a:pPr>
            <a:r>
              <a:rPr lang="de-DE" dirty="0"/>
              <a:t>Barbara </a:t>
            </a:r>
            <a:r>
              <a:rPr lang="de-DE" dirty="0" err="1"/>
              <a:t>Goettler</a:t>
            </a:r>
            <a:r>
              <a:rPr lang="de-DE" dirty="0"/>
              <a:t> sucht ständig Igelfreundinnen und Igelfreunde zum „Auswildern“ ihrer Schützlinge, die sie durch den Winter gebracht hat.</a:t>
            </a:r>
          </a:p>
          <a:p>
            <a:pPr marL="0" indent="0">
              <a:buNone/>
            </a:pPr>
            <a:r>
              <a:rPr lang="de-DE" b="1" dirty="0"/>
              <a:t>Igel sind WILDTIERE, keine HAUSTIERE. </a:t>
            </a:r>
          </a:p>
          <a:p>
            <a:pPr marL="0" indent="0">
              <a:buNone/>
            </a:pPr>
            <a:r>
              <a:rPr lang="de-DE" dirty="0"/>
              <a:t>Sie sollen sich so schnell wie möglich wieder an ein Leben in Freiheit gewöhnen. Hier sind </a:t>
            </a:r>
            <a:r>
              <a:rPr lang="de-DE" b="1" dirty="0"/>
              <a:t>Naturgärten </a:t>
            </a:r>
            <a:r>
              <a:rPr lang="de-DE" dirty="0"/>
              <a:t>gefragt, in denen vorübergehend (1 -2 Wochen) ein Freigehege zum „Auswildern“ aufgestellt werden kann.</a:t>
            </a:r>
          </a:p>
          <a:p>
            <a:pPr marL="0" indent="0">
              <a:buNone/>
            </a:pPr>
            <a:r>
              <a:rPr lang="de-DE" dirty="0"/>
              <a:t>Ein Merkblatt </a:t>
            </a:r>
            <a:r>
              <a:rPr lang="de-DE" dirty="0" err="1"/>
              <a:t>für‘s</a:t>
            </a:r>
            <a:r>
              <a:rPr lang="de-DE" dirty="0"/>
              <a:t> Auswildern, also eine Anleitung für die </a:t>
            </a:r>
            <a:r>
              <a:rPr lang="de-DE" dirty="0" err="1"/>
              <a:t>Freigehegephase</a:t>
            </a:r>
            <a:r>
              <a:rPr lang="de-DE" dirty="0"/>
              <a:t>, gibt es bei Frau </a:t>
            </a:r>
            <a:r>
              <a:rPr lang="de-DE" dirty="0" err="1"/>
              <a:t>Goettler</a:t>
            </a:r>
            <a:r>
              <a:rPr lang="de-DE" dirty="0"/>
              <a:t> und auf der Homepage der BN-Kreisgruppe.</a:t>
            </a:r>
          </a:p>
          <a:p>
            <a:pPr marL="0" indent="0">
              <a:buNone/>
            </a:pPr>
            <a:endParaRPr lang="de-DE" dirty="0"/>
          </a:p>
          <a:p>
            <a:pPr marL="0" indent="0">
              <a:buNone/>
            </a:pPr>
            <a:r>
              <a:rPr lang="de-DE" dirty="0"/>
              <a:t>Erste Hilfe für aufgewachte Igel ist </a:t>
            </a:r>
            <a:r>
              <a:rPr lang="de-DE" b="1" dirty="0"/>
              <a:t>eine Wasserstelle im Garten. </a:t>
            </a:r>
            <a:r>
              <a:rPr lang="de-DE" dirty="0"/>
              <a:t>Sie müssen jetzt sehr viel trinken, um ihren Kreislauf wieder in Schwung zu bringen. Weil die Insekten-Nahrung jetzt noch nicht vorhanden ist, sollten die Stachelritter auch zugefüttert werden (siehe Ernährung).</a:t>
            </a:r>
          </a:p>
          <a:p>
            <a:pPr marL="0" indent="0">
              <a:buNone/>
            </a:pPr>
            <a:endParaRPr lang="de-DE" dirty="0"/>
          </a:p>
        </p:txBody>
      </p:sp>
      <p:sp>
        <p:nvSpPr>
          <p:cNvPr id="4" name="Textplatzhalter 3">
            <a:extLst>
              <a:ext uri="{FF2B5EF4-FFF2-40B4-BE49-F238E27FC236}">
                <a16:creationId xmlns:a16="http://schemas.microsoft.com/office/drawing/2014/main" id="{01B55BE2-343E-4602-966B-683839CED405}"/>
              </a:ext>
            </a:extLst>
          </p:cNvPr>
          <p:cNvSpPr>
            <a:spLocks noGrp="1"/>
          </p:cNvSpPr>
          <p:nvPr>
            <p:ph type="body" sz="quarter" idx="21"/>
          </p:nvPr>
        </p:nvSpPr>
        <p:spPr/>
        <p:txBody>
          <a:bodyPr/>
          <a:lstStyle/>
          <a:p>
            <a:r>
              <a:rPr lang="de-DE" dirty="0"/>
              <a:t>Igel unterstützen nach dem Winterschlaf</a:t>
            </a:r>
          </a:p>
        </p:txBody>
      </p:sp>
    </p:spTree>
    <p:extLst>
      <p:ext uri="{BB962C8B-B14F-4D97-AF65-F5344CB8AC3E}">
        <p14:creationId xmlns:p14="http://schemas.microsoft.com/office/powerpoint/2010/main" val="2450974190"/>
      </p:ext>
    </p:extLst>
  </p:cSld>
  <p:clrMapOvr>
    <a:masterClrMapping/>
  </p:clrMapOvr>
</p:sld>
</file>

<file path=ppt/theme/theme1.xml><?xml version="1.0" encoding="utf-8"?>
<a:theme xmlns:a="http://schemas.openxmlformats.org/drawingml/2006/main" name="BN Titel-, Zwischen- &amp; Abschlusseite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N Inhaltsseite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1509</Words>
  <Application>Microsoft Office PowerPoint</Application>
  <PresentationFormat>Benutzerdefiniert</PresentationFormat>
  <Paragraphs>100</Paragraphs>
  <Slides>16</Slides>
  <Notes>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16</vt:i4>
      </vt:variant>
    </vt:vector>
  </HeadingPairs>
  <TitlesOfParts>
    <vt:vector size="21" baseType="lpstr">
      <vt:lpstr>Arial</vt:lpstr>
      <vt:lpstr>Calibri</vt:lpstr>
      <vt:lpstr>MetaLF</vt:lpstr>
      <vt:lpstr>BN Titel-, Zwischen- &amp; Abschlusseiten</vt:lpstr>
      <vt:lpstr>BN Inhaltsseiten</vt:lpstr>
      <vt:lpstr>Wildtier 2024                                                            Foto: Rainer Mayer Unser heimischer Igel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Unsere Igel brauchen unsere Hilfe! Fangen wir heute damit an!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 Häuslschmid</dc:creator>
  <cp:lastModifiedBy>Schindler</cp:lastModifiedBy>
  <cp:revision>144</cp:revision>
  <dcterms:created xsi:type="dcterms:W3CDTF">2012-05-30T09:42:21Z</dcterms:created>
  <dcterms:modified xsi:type="dcterms:W3CDTF">2025-04-02T11:24:09Z</dcterms:modified>
</cp:coreProperties>
</file>